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2" r:id="rId7"/>
    <p:sldId id="263" r:id="rId8"/>
    <p:sldId id="267" r:id="rId9"/>
    <p:sldId id="265" r:id="rId10"/>
    <p:sldId id="264" r:id="rId11"/>
    <p:sldId id="266" r:id="rId12"/>
    <p:sldId id="268" r:id="rId13"/>
    <p:sldId id="269" r:id="rId14"/>
    <p:sldId id="271" r:id="rId15"/>
    <p:sldId id="270" r:id="rId16"/>
    <p:sldId id="272" r:id="rId17"/>
    <p:sldId id="273" r:id="rId18"/>
    <p:sldId id="274" r:id="rId19"/>
    <p:sldId id="275" r:id="rId20"/>
    <p:sldId id="276"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1753B7-5DF1-4963-8A7D-A590FE637BAE}" v="1" dt="2021-08-13T13:49:34.1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69849" autoAdjust="0"/>
  </p:normalViewPr>
  <p:slideViewPr>
    <p:cSldViewPr snapToGrid="0">
      <p:cViewPr varScale="1">
        <p:scale>
          <a:sx n="79" d="100"/>
          <a:sy n="79" d="100"/>
        </p:scale>
        <p:origin x="996"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s Veerman" userId="016bedfc-26de-4896-b8e5-69f3dc892b75" providerId="ADAL" clId="{881753B7-5DF1-4963-8A7D-A590FE637BAE}"/>
    <pc:docChg chg="undo custSel modSld">
      <pc:chgData name="Ires Veerman" userId="016bedfc-26de-4896-b8e5-69f3dc892b75" providerId="ADAL" clId="{881753B7-5DF1-4963-8A7D-A590FE637BAE}" dt="2021-08-26T07:25:13.350" v="225" actId="1038"/>
      <pc:docMkLst>
        <pc:docMk/>
      </pc:docMkLst>
      <pc:sldChg chg="addSp modSp mod">
        <pc:chgData name="Ires Veerman" userId="016bedfc-26de-4896-b8e5-69f3dc892b75" providerId="ADAL" clId="{881753B7-5DF1-4963-8A7D-A590FE637BAE}" dt="2021-08-26T07:25:13.350" v="225" actId="1038"/>
        <pc:sldMkLst>
          <pc:docMk/>
          <pc:sldMk cId="1337833874" sldId="256"/>
        </pc:sldMkLst>
        <pc:picChg chg="add mod">
          <ac:chgData name="Ires Veerman" userId="016bedfc-26de-4896-b8e5-69f3dc892b75" providerId="ADAL" clId="{881753B7-5DF1-4963-8A7D-A590FE637BAE}" dt="2021-08-26T07:25:13.350" v="225" actId="1038"/>
          <ac:picMkLst>
            <pc:docMk/>
            <pc:sldMk cId="1337833874" sldId="256"/>
            <ac:picMk id="5" creationId="{7C9C57EA-735C-4BBD-98C3-35D39A0D83BB}"/>
          </ac:picMkLst>
        </pc:picChg>
        <pc:picChg chg="add mod">
          <ac:chgData name="Ires Veerman" userId="016bedfc-26de-4896-b8e5-69f3dc892b75" providerId="ADAL" clId="{881753B7-5DF1-4963-8A7D-A590FE637BAE}" dt="2021-08-26T07:25:10.735" v="214" actId="1035"/>
          <ac:picMkLst>
            <pc:docMk/>
            <pc:sldMk cId="1337833874" sldId="256"/>
            <ac:picMk id="8" creationId="{7F4C9671-2963-443C-A529-DE40B7E6B6B2}"/>
          </ac:picMkLst>
        </pc:picChg>
      </pc:sldChg>
      <pc:sldChg chg="modSp mod">
        <pc:chgData name="Ires Veerman" userId="016bedfc-26de-4896-b8e5-69f3dc892b75" providerId="ADAL" clId="{881753B7-5DF1-4963-8A7D-A590FE637BAE}" dt="2021-08-13T13:53:28.518" v="145" actId="113"/>
        <pc:sldMkLst>
          <pc:docMk/>
          <pc:sldMk cId="4212431208" sldId="257"/>
        </pc:sldMkLst>
        <pc:spChg chg="mod">
          <ac:chgData name="Ires Veerman" userId="016bedfc-26de-4896-b8e5-69f3dc892b75" providerId="ADAL" clId="{881753B7-5DF1-4963-8A7D-A590FE637BAE}" dt="2021-08-13T13:53:28.518" v="145" actId="113"/>
          <ac:spMkLst>
            <pc:docMk/>
            <pc:sldMk cId="4212431208" sldId="257"/>
            <ac:spMk id="3" creationId="{2E111620-5CDB-4C9D-B3D9-5A330976A052}"/>
          </ac:spMkLst>
        </pc:spChg>
      </pc:sldChg>
      <pc:sldChg chg="modSp mod">
        <pc:chgData name="Ires Veerman" userId="016bedfc-26de-4896-b8e5-69f3dc892b75" providerId="ADAL" clId="{881753B7-5DF1-4963-8A7D-A590FE637BAE}" dt="2021-08-13T13:50:35.200" v="91" actId="404"/>
        <pc:sldMkLst>
          <pc:docMk/>
          <pc:sldMk cId="75802570" sldId="259"/>
        </pc:sldMkLst>
        <pc:spChg chg="mod">
          <ac:chgData name="Ires Veerman" userId="016bedfc-26de-4896-b8e5-69f3dc892b75" providerId="ADAL" clId="{881753B7-5DF1-4963-8A7D-A590FE637BAE}" dt="2021-08-13T13:50:35.200" v="91" actId="404"/>
          <ac:spMkLst>
            <pc:docMk/>
            <pc:sldMk cId="75802570" sldId="259"/>
            <ac:spMk id="2" creationId="{8A88FDD9-D534-4412-BCD0-A7D6372BB18B}"/>
          </ac:spMkLst>
        </pc:spChg>
      </pc:sldChg>
      <pc:sldChg chg="modSp mod">
        <pc:chgData name="Ires Veerman" userId="016bedfc-26de-4896-b8e5-69f3dc892b75" providerId="ADAL" clId="{881753B7-5DF1-4963-8A7D-A590FE637BAE}" dt="2021-08-13T13:52:25.623" v="136" actId="27636"/>
        <pc:sldMkLst>
          <pc:docMk/>
          <pc:sldMk cId="2753006071" sldId="260"/>
        </pc:sldMkLst>
        <pc:spChg chg="mod">
          <ac:chgData name="Ires Veerman" userId="016bedfc-26de-4896-b8e5-69f3dc892b75" providerId="ADAL" clId="{881753B7-5DF1-4963-8A7D-A590FE637BAE}" dt="2021-08-13T13:52:25.623" v="136" actId="27636"/>
          <ac:spMkLst>
            <pc:docMk/>
            <pc:sldMk cId="2753006071" sldId="260"/>
            <ac:spMk id="3" creationId="{2E111620-5CDB-4C9D-B3D9-5A330976A052}"/>
          </ac:spMkLst>
        </pc:spChg>
      </pc:sldChg>
      <pc:sldChg chg="modSp mod">
        <pc:chgData name="Ires Veerman" userId="016bedfc-26de-4896-b8e5-69f3dc892b75" providerId="ADAL" clId="{881753B7-5DF1-4963-8A7D-A590FE637BAE}" dt="2021-08-13T13:52:46.970" v="139" actId="14100"/>
        <pc:sldMkLst>
          <pc:docMk/>
          <pc:sldMk cId="2258433021" sldId="262"/>
        </pc:sldMkLst>
        <pc:spChg chg="mod">
          <ac:chgData name="Ires Veerman" userId="016bedfc-26de-4896-b8e5-69f3dc892b75" providerId="ADAL" clId="{881753B7-5DF1-4963-8A7D-A590FE637BAE}" dt="2021-08-13T13:52:40.460" v="138" actId="404"/>
          <ac:spMkLst>
            <pc:docMk/>
            <pc:sldMk cId="2258433021" sldId="262"/>
            <ac:spMk id="8" creationId="{8357B4D0-47BB-4600-A792-0E80FABFE4B3}"/>
          </ac:spMkLst>
        </pc:spChg>
        <pc:spChg chg="mod">
          <ac:chgData name="Ires Veerman" userId="016bedfc-26de-4896-b8e5-69f3dc892b75" providerId="ADAL" clId="{881753B7-5DF1-4963-8A7D-A590FE637BAE}" dt="2021-08-13T13:52:46.970" v="139" actId="14100"/>
          <ac:spMkLst>
            <pc:docMk/>
            <pc:sldMk cId="2258433021" sldId="262"/>
            <ac:spMk id="9" creationId="{8948DAA1-4B76-47FF-8C7C-990721D6DBC3}"/>
          </ac:spMkLst>
        </pc:spChg>
      </pc:sldChg>
      <pc:sldChg chg="modSp mod">
        <pc:chgData name="Ires Veerman" userId="016bedfc-26de-4896-b8e5-69f3dc892b75" providerId="ADAL" clId="{881753B7-5DF1-4963-8A7D-A590FE637BAE}" dt="2021-08-13T13:54:30.626" v="168" actId="113"/>
        <pc:sldMkLst>
          <pc:docMk/>
          <pc:sldMk cId="3119124869" sldId="264"/>
        </pc:sldMkLst>
        <pc:spChg chg="mod">
          <ac:chgData name="Ires Veerman" userId="016bedfc-26de-4896-b8e5-69f3dc892b75" providerId="ADAL" clId="{881753B7-5DF1-4963-8A7D-A590FE637BAE}" dt="2021-08-13T13:54:30.626" v="168" actId="113"/>
          <ac:spMkLst>
            <pc:docMk/>
            <pc:sldMk cId="3119124869" sldId="264"/>
            <ac:spMk id="3" creationId="{2E111620-5CDB-4C9D-B3D9-5A330976A052}"/>
          </ac:spMkLst>
        </pc:spChg>
      </pc:sldChg>
      <pc:sldChg chg="modSp mod modNotesTx">
        <pc:chgData name="Ires Veerman" userId="016bedfc-26de-4896-b8e5-69f3dc892b75" providerId="ADAL" clId="{881753B7-5DF1-4963-8A7D-A590FE637BAE}" dt="2021-08-13T13:53:50.769" v="151" actId="20577"/>
        <pc:sldMkLst>
          <pc:docMk/>
          <pc:sldMk cId="3047682894" sldId="265"/>
        </pc:sldMkLst>
        <pc:spChg chg="mod">
          <ac:chgData name="Ires Veerman" userId="016bedfc-26de-4896-b8e5-69f3dc892b75" providerId="ADAL" clId="{881753B7-5DF1-4963-8A7D-A590FE637BAE}" dt="2021-08-13T13:53:50.769" v="151" actId="20577"/>
          <ac:spMkLst>
            <pc:docMk/>
            <pc:sldMk cId="3047682894" sldId="265"/>
            <ac:spMk id="3" creationId="{2E111620-5CDB-4C9D-B3D9-5A330976A052}"/>
          </ac:spMkLst>
        </pc:spChg>
      </pc:sldChg>
      <pc:sldChg chg="modSp mod">
        <pc:chgData name="Ires Veerman" userId="016bedfc-26de-4896-b8e5-69f3dc892b75" providerId="ADAL" clId="{881753B7-5DF1-4963-8A7D-A590FE637BAE}" dt="2021-08-13T13:54:46.947" v="174" actId="20577"/>
        <pc:sldMkLst>
          <pc:docMk/>
          <pc:sldMk cId="1002618127" sldId="266"/>
        </pc:sldMkLst>
        <pc:spChg chg="mod">
          <ac:chgData name="Ires Veerman" userId="016bedfc-26de-4896-b8e5-69f3dc892b75" providerId="ADAL" clId="{881753B7-5DF1-4963-8A7D-A590FE637BAE}" dt="2021-08-13T13:54:46.947" v="174" actId="20577"/>
          <ac:spMkLst>
            <pc:docMk/>
            <pc:sldMk cId="1002618127" sldId="266"/>
            <ac:spMk id="3" creationId="{2E111620-5CDB-4C9D-B3D9-5A330976A052}"/>
          </ac:spMkLst>
        </pc:spChg>
      </pc:sldChg>
      <pc:sldChg chg="modSp mod">
        <pc:chgData name="Ires Veerman" userId="016bedfc-26de-4896-b8e5-69f3dc892b75" providerId="ADAL" clId="{881753B7-5DF1-4963-8A7D-A590FE637BAE}" dt="2021-08-13T13:54:51.353" v="176" actId="20577"/>
        <pc:sldMkLst>
          <pc:docMk/>
          <pc:sldMk cId="3472586857" sldId="268"/>
        </pc:sldMkLst>
        <pc:spChg chg="mod">
          <ac:chgData name="Ires Veerman" userId="016bedfc-26de-4896-b8e5-69f3dc892b75" providerId="ADAL" clId="{881753B7-5DF1-4963-8A7D-A590FE637BAE}" dt="2021-08-13T13:54:51.353" v="176" actId="20577"/>
          <ac:spMkLst>
            <pc:docMk/>
            <pc:sldMk cId="3472586857" sldId="268"/>
            <ac:spMk id="3" creationId="{2E111620-5CDB-4C9D-B3D9-5A330976A052}"/>
          </ac:spMkLst>
        </pc:spChg>
      </pc:sldChg>
      <pc:sldChg chg="modSp mod">
        <pc:chgData name="Ires Veerman" userId="016bedfc-26de-4896-b8e5-69f3dc892b75" providerId="ADAL" clId="{881753B7-5DF1-4963-8A7D-A590FE637BAE}" dt="2021-08-13T13:55:12.544" v="180" actId="20577"/>
        <pc:sldMkLst>
          <pc:docMk/>
          <pc:sldMk cId="2384500937" sldId="269"/>
        </pc:sldMkLst>
        <pc:spChg chg="mod">
          <ac:chgData name="Ires Veerman" userId="016bedfc-26de-4896-b8e5-69f3dc892b75" providerId="ADAL" clId="{881753B7-5DF1-4963-8A7D-A590FE637BAE}" dt="2021-08-13T13:55:12.544" v="180" actId="20577"/>
          <ac:spMkLst>
            <pc:docMk/>
            <pc:sldMk cId="2384500937" sldId="269"/>
            <ac:spMk id="3" creationId="{2E111620-5CDB-4C9D-B3D9-5A330976A052}"/>
          </ac:spMkLst>
        </pc:spChg>
      </pc:sldChg>
      <pc:sldChg chg="modSp mod modNotesTx">
        <pc:chgData name="Ires Veerman" userId="016bedfc-26de-4896-b8e5-69f3dc892b75" providerId="ADAL" clId="{881753B7-5DF1-4963-8A7D-A590FE637BAE}" dt="2021-08-13T13:55:21.170" v="181" actId="255"/>
        <pc:sldMkLst>
          <pc:docMk/>
          <pc:sldMk cId="2127982780" sldId="270"/>
        </pc:sldMkLst>
        <pc:spChg chg="mod">
          <ac:chgData name="Ires Veerman" userId="016bedfc-26de-4896-b8e5-69f3dc892b75" providerId="ADAL" clId="{881753B7-5DF1-4963-8A7D-A590FE637BAE}" dt="2021-08-13T13:55:21.170" v="181" actId="255"/>
          <ac:spMkLst>
            <pc:docMk/>
            <pc:sldMk cId="2127982780" sldId="270"/>
            <ac:spMk id="3" creationId="{2E111620-5CDB-4C9D-B3D9-5A330976A052}"/>
          </ac:spMkLst>
        </pc:spChg>
      </pc:sldChg>
      <pc:sldChg chg="modSp mod modNotesTx">
        <pc:chgData name="Ires Veerman" userId="016bedfc-26de-4896-b8e5-69f3dc892b75" providerId="ADAL" clId="{881753B7-5DF1-4963-8A7D-A590FE637BAE}" dt="2021-08-13T13:55:28.426" v="182" actId="255"/>
        <pc:sldMkLst>
          <pc:docMk/>
          <pc:sldMk cId="2206101861" sldId="272"/>
        </pc:sldMkLst>
        <pc:spChg chg="mod">
          <ac:chgData name="Ires Veerman" userId="016bedfc-26de-4896-b8e5-69f3dc892b75" providerId="ADAL" clId="{881753B7-5DF1-4963-8A7D-A590FE637BAE}" dt="2021-08-13T13:55:28.426" v="182" actId="255"/>
          <ac:spMkLst>
            <pc:docMk/>
            <pc:sldMk cId="2206101861" sldId="272"/>
            <ac:spMk id="3" creationId="{2E111620-5CDB-4C9D-B3D9-5A330976A052}"/>
          </ac:spMkLst>
        </pc:spChg>
      </pc:sldChg>
      <pc:sldChg chg="modSp mod modNotesTx">
        <pc:chgData name="Ires Veerman" userId="016bedfc-26de-4896-b8e5-69f3dc892b75" providerId="ADAL" clId="{881753B7-5DF1-4963-8A7D-A590FE637BAE}" dt="2021-08-13T13:55:33.946" v="183" actId="255"/>
        <pc:sldMkLst>
          <pc:docMk/>
          <pc:sldMk cId="2827971086" sldId="273"/>
        </pc:sldMkLst>
        <pc:spChg chg="mod">
          <ac:chgData name="Ires Veerman" userId="016bedfc-26de-4896-b8e5-69f3dc892b75" providerId="ADAL" clId="{881753B7-5DF1-4963-8A7D-A590FE637BAE}" dt="2021-08-13T13:55:33.946" v="183" actId="255"/>
          <ac:spMkLst>
            <pc:docMk/>
            <pc:sldMk cId="2827971086" sldId="273"/>
            <ac:spMk id="3" creationId="{2E111620-5CDB-4C9D-B3D9-5A330976A052}"/>
          </ac:spMkLst>
        </pc:spChg>
      </pc:sldChg>
      <pc:sldChg chg="modSp mod modNotesTx">
        <pc:chgData name="Ires Veerman" userId="016bedfc-26de-4896-b8e5-69f3dc892b75" providerId="ADAL" clId="{881753B7-5DF1-4963-8A7D-A590FE637BAE}" dt="2021-08-13T13:55:40.097" v="184" actId="255"/>
        <pc:sldMkLst>
          <pc:docMk/>
          <pc:sldMk cId="3147751196" sldId="274"/>
        </pc:sldMkLst>
        <pc:spChg chg="mod">
          <ac:chgData name="Ires Veerman" userId="016bedfc-26de-4896-b8e5-69f3dc892b75" providerId="ADAL" clId="{881753B7-5DF1-4963-8A7D-A590FE637BAE}" dt="2021-08-13T13:55:40.097" v="184" actId="255"/>
          <ac:spMkLst>
            <pc:docMk/>
            <pc:sldMk cId="3147751196" sldId="274"/>
            <ac:spMk id="3" creationId="{2E111620-5CDB-4C9D-B3D9-5A330976A052}"/>
          </ac:spMkLst>
        </pc:spChg>
      </pc:sldChg>
      <pc:sldChg chg="addSp modSp mod">
        <pc:chgData name="Ires Veerman" userId="016bedfc-26de-4896-b8e5-69f3dc892b75" providerId="ADAL" clId="{881753B7-5DF1-4963-8A7D-A590FE637BAE}" dt="2021-08-13T13:55:47.461" v="186" actId="27636"/>
        <pc:sldMkLst>
          <pc:docMk/>
          <pc:sldMk cId="2060110417" sldId="276"/>
        </pc:sldMkLst>
        <pc:spChg chg="mod">
          <ac:chgData name="Ires Veerman" userId="016bedfc-26de-4896-b8e5-69f3dc892b75" providerId="ADAL" clId="{881753B7-5DF1-4963-8A7D-A590FE637BAE}" dt="2021-08-13T13:55:47.461" v="186" actId="27636"/>
          <ac:spMkLst>
            <pc:docMk/>
            <pc:sldMk cId="2060110417" sldId="276"/>
            <ac:spMk id="3" creationId="{2E111620-5CDB-4C9D-B3D9-5A330976A052}"/>
          </ac:spMkLst>
        </pc:spChg>
        <pc:picChg chg="add mod">
          <ac:chgData name="Ires Veerman" userId="016bedfc-26de-4896-b8e5-69f3dc892b75" providerId="ADAL" clId="{881753B7-5DF1-4963-8A7D-A590FE637BAE}" dt="2021-08-12T13:44:29.306" v="25" actId="1038"/>
          <ac:picMkLst>
            <pc:docMk/>
            <pc:sldMk cId="2060110417" sldId="276"/>
            <ac:picMk id="5" creationId="{2BDFC953-3F43-41B7-9ACB-01303FE54339}"/>
          </ac:picMkLst>
        </pc:picChg>
        <pc:picChg chg="add mod">
          <ac:chgData name="Ires Veerman" userId="016bedfc-26de-4896-b8e5-69f3dc892b75" providerId="ADAL" clId="{881753B7-5DF1-4963-8A7D-A590FE637BAE}" dt="2021-08-12T13:44:22.276" v="11" actId="1076"/>
          <ac:picMkLst>
            <pc:docMk/>
            <pc:sldMk cId="2060110417" sldId="276"/>
            <ac:picMk id="7" creationId="{7D942025-2C87-4D24-8326-6EAFE7417C5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42084B-370D-40B4-AFB9-FDBA17E5FEBD}" type="datetimeFigureOut">
              <a:rPr lang="nl-NL" smtClean="0"/>
              <a:t>26-8-2021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B0C5DE-FA1E-4A43-B1EC-860B7E791ABD}" type="slidenum">
              <a:rPr lang="nl-NL" smtClean="0"/>
              <a:t>‹nr.›</a:t>
            </a:fld>
            <a:endParaRPr lang="nl-NL"/>
          </a:p>
        </p:txBody>
      </p:sp>
    </p:spTree>
    <p:extLst>
      <p:ext uri="{BB962C8B-B14F-4D97-AF65-F5344CB8AC3E}">
        <p14:creationId xmlns:p14="http://schemas.microsoft.com/office/powerpoint/2010/main" val="4130795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t>Toelichting op de noodzaak van deze </a:t>
            </a:r>
            <a:r>
              <a:rPr lang="nl-NL" sz="1200" dirty="0" err="1"/>
              <a:t>toolbox</a:t>
            </a:r>
            <a:r>
              <a:rPr lang="nl-NL" sz="1200" dirty="0"/>
              <a:t>.</a:t>
            </a:r>
          </a:p>
          <a:p>
            <a:r>
              <a:rPr lang="nl-NL" sz="1200" dirty="0"/>
              <a:t>Veel ongelukken die ernstig zijn!</a:t>
            </a:r>
          </a:p>
          <a:p>
            <a:r>
              <a:rPr lang="nl-NL" sz="1200" dirty="0"/>
              <a:t>Nog meer ongelukken die minder ernstig zijn, maar wel letsel geven.</a:t>
            </a:r>
          </a:p>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2</a:t>
            </a:fld>
            <a:endParaRPr lang="nl-NL"/>
          </a:p>
        </p:txBody>
      </p:sp>
    </p:spTree>
    <p:extLst>
      <p:ext uri="{BB962C8B-B14F-4D97-AF65-F5344CB8AC3E}">
        <p14:creationId xmlns:p14="http://schemas.microsoft.com/office/powerpoint/2010/main" val="636316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Tip voor werkgever: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l-NL" dirty="0">
              <a:latin typeface="Futura Book" pitchFamily="50" charset="0"/>
            </a:endParaRPr>
          </a:p>
          <a:p>
            <a:r>
              <a:rPr lang="nl-NL" dirty="0"/>
              <a:t>Feedback</a:t>
            </a:r>
          </a:p>
          <a:p>
            <a:pPr lvl="1"/>
            <a:r>
              <a:rPr lang="nl-NL" dirty="0"/>
              <a:t>De directie en leidinggevenden hebben hierin een belangrijke rol; </a:t>
            </a:r>
          </a:p>
          <a:p>
            <a:pPr lvl="1"/>
            <a:r>
              <a:rPr lang="nl-NL" dirty="0"/>
              <a:t>Door middel van complimenteren</a:t>
            </a:r>
          </a:p>
          <a:p>
            <a:pPr lvl="1"/>
            <a:r>
              <a:rPr lang="nl-NL" dirty="0"/>
              <a:t>In het kader van leren.</a:t>
            </a:r>
          </a:p>
          <a:p>
            <a:pPr lvl="1"/>
            <a:r>
              <a:rPr lang="nl-NL" dirty="0"/>
              <a:t>Beleid en procedure </a:t>
            </a:r>
          </a:p>
          <a:p>
            <a:pPr lvl="1"/>
            <a:endParaRPr lang="nl-NL" dirty="0"/>
          </a:p>
          <a:p>
            <a:r>
              <a:rPr lang="nl-NL" dirty="0"/>
              <a:t>Complimenten werken het beste als het direct gebeurd. </a:t>
            </a:r>
          </a:p>
          <a:p>
            <a:r>
              <a:rPr lang="nl-NL" dirty="0"/>
              <a:t>Het heeft effect als anderen dat ook zien (voorbeeldgedrag wordt beloond)</a:t>
            </a:r>
          </a:p>
          <a:p>
            <a:r>
              <a:rPr lang="nl-NL" dirty="0"/>
              <a:t>Werksituaties die zich hebben voorgedaan bespreken in de Daily Stand Up. </a:t>
            </a:r>
          </a:p>
          <a:p>
            <a:r>
              <a:rPr lang="nl-NL" dirty="0"/>
              <a:t>Ook weer voorbeeldgedrag in werkoverleggen belonen door complimenten</a:t>
            </a:r>
          </a:p>
          <a:p>
            <a:r>
              <a:rPr lang="nl-NL" dirty="0"/>
              <a:t>Evalueren van veilig gedrag en winst hierin bespreken in teamoverleg</a:t>
            </a:r>
          </a:p>
          <a:p>
            <a:r>
              <a:rPr lang="nl-NL" dirty="0"/>
              <a:t>Bij constructieve feedback is het belangrijk eerst te achterhalen waarom geobserveerde gedrag werd getoond. </a:t>
            </a:r>
          </a:p>
          <a:p>
            <a:pPr marL="171450" indent="-171450">
              <a:buFont typeface="Arial" panose="020B0604020202020204" pitchFamily="34" charset="0"/>
              <a:buChar char="•"/>
            </a:pPr>
            <a:r>
              <a:rPr lang="nl-NL" dirty="0"/>
              <a:t>Was het gedrag goed in die specifieke situatie of niet;</a:t>
            </a:r>
          </a:p>
          <a:p>
            <a:pPr marL="171450" indent="-171450">
              <a:buFont typeface="Arial" panose="020B0604020202020204" pitchFamily="34" charset="0"/>
              <a:buChar char="•"/>
            </a:pPr>
            <a:r>
              <a:rPr lang="nl-NL" dirty="0"/>
              <a:t>Wat is de reden van het ongewenst gedrag? Waar zit de weerstand.</a:t>
            </a:r>
          </a:p>
          <a:p>
            <a:pPr lvl="1"/>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13</a:t>
            </a:fld>
            <a:endParaRPr lang="nl-NL"/>
          </a:p>
        </p:txBody>
      </p:sp>
    </p:spTree>
    <p:extLst>
      <p:ext uri="{BB962C8B-B14F-4D97-AF65-F5344CB8AC3E}">
        <p14:creationId xmlns:p14="http://schemas.microsoft.com/office/powerpoint/2010/main" val="3670300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14</a:t>
            </a:fld>
            <a:endParaRPr lang="nl-NL"/>
          </a:p>
        </p:txBody>
      </p:sp>
    </p:spTree>
    <p:extLst>
      <p:ext uri="{BB962C8B-B14F-4D97-AF65-F5344CB8AC3E}">
        <p14:creationId xmlns:p14="http://schemas.microsoft.com/office/powerpoint/2010/main" val="3589689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Nodig deelnemers uit om een rollenspel te doen op basis van deze voorbeelden.</a:t>
            </a:r>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15</a:t>
            </a:fld>
            <a:endParaRPr lang="nl-NL"/>
          </a:p>
        </p:txBody>
      </p:sp>
    </p:spTree>
    <p:extLst>
      <p:ext uri="{BB962C8B-B14F-4D97-AF65-F5344CB8AC3E}">
        <p14:creationId xmlns:p14="http://schemas.microsoft.com/office/powerpoint/2010/main" val="64425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Nodig deelnemers uit om een rollenspel te doen op basis van deze voorbeelden.</a:t>
            </a:r>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16</a:t>
            </a:fld>
            <a:endParaRPr lang="nl-NL"/>
          </a:p>
        </p:txBody>
      </p:sp>
    </p:spTree>
    <p:extLst>
      <p:ext uri="{BB962C8B-B14F-4D97-AF65-F5344CB8AC3E}">
        <p14:creationId xmlns:p14="http://schemas.microsoft.com/office/powerpoint/2010/main" val="2685997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Nodig deelnemers uit om een rollenspel te doen op basis van deze voorbeelden.</a:t>
            </a:r>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17</a:t>
            </a:fld>
            <a:endParaRPr lang="nl-NL"/>
          </a:p>
        </p:txBody>
      </p:sp>
    </p:spTree>
    <p:extLst>
      <p:ext uri="{BB962C8B-B14F-4D97-AF65-F5344CB8AC3E}">
        <p14:creationId xmlns:p14="http://schemas.microsoft.com/office/powerpoint/2010/main" val="1185811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Nodig deelnemers uit </a:t>
            </a:r>
            <a:r>
              <a:rPr lang="nl-NL"/>
              <a:t>om een rollenspel te </a:t>
            </a:r>
            <a:r>
              <a:rPr lang="nl-NL" dirty="0"/>
              <a:t>doen op basis van deze voorbeelden.</a:t>
            </a:r>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18</a:t>
            </a:fld>
            <a:endParaRPr lang="nl-NL"/>
          </a:p>
        </p:txBody>
      </p:sp>
    </p:spTree>
    <p:extLst>
      <p:ext uri="{BB962C8B-B14F-4D97-AF65-F5344CB8AC3E}">
        <p14:creationId xmlns:p14="http://schemas.microsoft.com/office/powerpoint/2010/main" val="2931297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19</a:t>
            </a:fld>
            <a:endParaRPr lang="nl-NL"/>
          </a:p>
        </p:txBody>
      </p:sp>
    </p:spTree>
    <p:extLst>
      <p:ext uri="{BB962C8B-B14F-4D97-AF65-F5344CB8AC3E}">
        <p14:creationId xmlns:p14="http://schemas.microsoft.com/office/powerpoint/2010/main" val="741962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nl-NL" sz="1800" b="0" i="0" u="none" strike="noStrike" baseline="0" dirty="0">
              <a:solidFill>
                <a:srgbClr val="000000"/>
              </a:solidFill>
              <a:latin typeface="Raleway ExtraBold" pitchFamily="2" charset="0"/>
            </a:endParaRPr>
          </a:p>
          <a:p>
            <a:pPr algn="l"/>
            <a:r>
              <a:rPr lang="nl-NL" sz="1800" b="0" i="0" u="none" strike="noStrike" baseline="0" dirty="0">
                <a:solidFill>
                  <a:srgbClr val="000000"/>
                </a:solidFill>
                <a:latin typeface="Raleway ExtraBold" pitchFamily="2" charset="0"/>
              </a:rPr>
              <a:t> </a:t>
            </a:r>
            <a:r>
              <a:rPr lang="nl-NL" sz="1800" b="1" i="0" u="none" strike="noStrike" baseline="0" dirty="0" err="1">
                <a:solidFill>
                  <a:srgbClr val="FFFFFF"/>
                </a:solidFill>
                <a:latin typeface="Raleway ExtraBold" pitchFamily="2" charset="0"/>
              </a:rPr>
              <a:t>VCA-certificaat</a:t>
            </a:r>
            <a:r>
              <a:rPr lang="nl-NL" sz="1800" b="1" i="0" u="none" strike="noStrike" baseline="0" dirty="0">
                <a:solidFill>
                  <a:srgbClr val="FFFFFF"/>
                </a:solidFill>
                <a:latin typeface="Raleway ExtraBold" pitchFamily="2" charset="0"/>
              </a:rPr>
              <a:t> </a:t>
            </a:r>
            <a:r>
              <a:rPr lang="nl-NL" sz="1800" b="0" i="0" u="none" strike="noStrike" baseline="0" dirty="0">
                <a:solidFill>
                  <a:srgbClr val="FFFFFF"/>
                </a:solidFill>
                <a:latin typeface="Raleway Medium" pitchFamily="2" charset="0"/>
              </a:rPr>
              <a:t>halen? Ga naar </a:t>
            </a:r>
            <a:r>
              <a:rPr lang="nl-NL" sz="1800" b="1" i="0" u="none" strike="noStrike" baseline="0" dirty="0">
                <a:solidFill>
                  <a:srgbClr val="FFFFFF"/>
                </a:solidFill>
                <a:latin typeface="Raleway ExtraBold" pitchFamily="2" charset="0"/>
              </a:rPr>
              <a:t>oohd.plusport.com </a:t>
            </a:r>
            <a:r>
              <a:rPr lang="nl-NL" sz="1800" b="0" i="0" u="none" strike="noStrike" baseline="0" dirty="0">
                <a:solidFill>
                  <a:srgbClr val="FFFFFF"/>
                </a:solidFill>
                <a:latin typeface="Raleway Medium" pitchFamily="2" charset="0"/>
              </a:rPr>
              <a:t>en laat al uw medewerkers het VCA examen halen. Het examen wordt aangeboden in het </a:t>
            </a:r>
          </a:p>
          <a:p>
            <a:pPr algn="l"/>
            <a:r>
              <a:rPr lang="nl-NL" sz="1800" b="1" i="0" u="none" strike="noStrike" baseline="0" dirty="0">
                <a:solidFill>
                  <a:srgbClr val="FFFFFF"/>
                </a:solidFill>
                <a:latin typeface="Raleway ExtraBold" pitchFamily="2" charset="0"/>
              </a:rPr>
              <a:t>Nederlands, Engels, Duits, Pools, Roemeens </a:t>
            </a:r>
            <a:r>
              <a:rPr lang="nl-NL" sz="1800" b="0" i="0" u="none" strike="noStrike" baseline="0" dirty="0">
                <a:solidFill>
                  <a:srgbClr val="FFFFFF"/>
                </a:solidFill>
                <a:latin typeface="Raleway Medium" pitchFamily="2" charset="0"/>
              </a:rPr>
              <a:t>en </a:t>
            </a:r>
            <a:r>
              <a:rPr lang="nl-NL" sz="1800" b="1" i="0" u="none" strike="noStrike" baseline="0" dirty="0">
                <a:solidFill>
                  <a:srgbClr val="FFFFFF"/>
                </a:solidFill>
                <a:latin typeface="Raleway ExtraBold" pitchFamily="2" charset="0"/>
              </a:rPr>
              <a:t>Hongaars. </a:t>
            </a:r>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20</a:t>
            </a:fld>
            <a:endParaRPr lang="nl-NL"/>
          </a:p>
        </p:txBody>
      </p:sp>
    </p:spTree>
    <p:extLst>
      <p:ext uri="{BB962C8B-B14F-4D97-AF65-F5344CB8AC3E}">
        <p14:creationId xmlns:p14="http://schemas.microsoft.com/office/powerpoint/2010/main" val="3690452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t>Het veelvoud aan onveilige handelingen die ook niet mogen plaatsvinden!</a:t>
            </a:r>
          </a:p>
          <a:p>
            <a:endParaRPr lang="nl-NL" sz="1200" dirty="0"/>
          </a:p>
          <a:p>
            <a:r>
              <a:rPr lang="nl-NL" sz="1200" dirty="0"/>
              <a:t>Vraag aan de deelnemers (max. 2 voorbeelden):</a:t>
            </a:r>
          </a:p>
          <a:p>
            <a:r>
              <a:rPr lang="nl-NL" sz="1200" dirty="0"/>
              <a:t>Zijn er dit jaar (onlangs nog) bijna ongevallen geweest?</a:t>
            </a:r>
          </a:p>
          <a:p>
            <a:r>
              <a:rPr lang="nl-NL" sz="1200" dirty="0"/>
              <a:t>Zo ja?</a:t>
            </a:r>
          </a:p>
          <a:p>
            <a:r>
              <a:rPr lang="nl-NL" sz="1200" dirty="0"/>
              <a:t>Soort Werkzaamheid.</a:t>
            </a:r>
          </a:p>
          <a:p>
            <a:r>
              <a:rPr lang="nl-NL" sz="1200" dirty="0"/>
              <a:t>Hoeveel medewerkers er bij betrokken</a:t>
            </a:r>
          </a:p>
          <a:p>
            <a:r>
              <a:rPr lang="nl-NL" sz="1200" dirty="0"/>
              <a:t>Voorgeschreven PBM</a:t>
            </a:r>
          </a:p>
          <a:p>
            <a:r>
              <a:rPr lang="nl-NL" sz="1200" dirty="0"/>
              <a:t>Gebruik hulpmiddel.</a:t>
            </a:r>
          </a:p>
          <a:p>
            <a:r>
              <a:rPr lang="nl-NL" sz="1200" dirty="0"/>
              <a:t>Wat gebeurde er in die situatie?</a:t>
            </a:r>
          </a:p>
          <a:p>
            <a:r>
              <a:rPr lang="nl-NL" sz="1200" dirty="0"/>
              <a:t>Wat is er gedaan om dit te voorkomen?</a:t>
            </a:r>
          </a:p>
          <a:p>
            <a:r>
              <a:rPr lang="nl-NL" sz="1200" dirty="0"/>
              <a:t>Is er een melding van gemaakt?</a:t>
            </a:r>
          </a:p>
          <a:p>
            <a:r>
              <a:rPr lang="nl-NL" sz="1200" dirty="0"/>
              <a:t>Etc.</a:t>
            </a:r>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4</a:t>
            </a:fld>
            <a:endParaRPr lang="nl-NL"/>
          </a:p>
        </p:txBody>
      </p:sp>
    </p:spTree>
    <p:extLst>
      <p:ext uri="{BB962C8B-B14F-4D97-AF65-F5344CB8AC3E}">
        <p14:creationId xmlns:p14="http://schemas.microsoft.com/office/powerpoint/2010/main" val="402470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5</a:t>
            </a:fld>
            <a:endParaRPr lang="nl-NL"/>
          </a:p>
        </p:txBody>
      </p:sp>
    </p:spTree>
    <p:extLst>
      <p:ext uri="{BB962C8B-B14F-4D97-AF65-F5344CB8AC3E}">
        <p14:creationId xmlns:p14="http://schemas.microsoft.com/office/powerpoint/2010/main" val="1075278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6</a:t>
            </a:fld>
            <a:endParaRPr lang="nl-NL"/>
          </a:p>
        </p:txBody>
      </p:sp>
    </p:spTree>
    <p:extLst>
      <p:ext uri="{BB962C8B-B14F-4D97-AF65-F5344CB8AC3E}">
        <p14:creationId xmlns:p14="http://schemas.microsoft.com/office/powerpoint/2010/main" val="3715843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Het inschatten van de risico’s heeft ook te maken met het (onbewust) inschattingsvermogen van mensen. Mensen schatten zelf (onbewust) in wat de consequenties zijn van hun gedrag. Met de drie vragen op het scherm.</a:t>
            </a:r>
          </a:p>
          <a:p>
            <a:r>
              <a:rPr lang="nl-NL" sz="1200" kern="1200" dirty="0">
                <a:solidFill>
                  <a:schemeClr val="tx1"/>
                </a:solidFill>
                <a:effectLst/>
                <a:latin typeface="+mn-lt"/>
                <a:ea typeface="+mn-ea"/>
                <a:cs typeface="+mn-cs"/>
              </a:rPr>
              <a:t> </a:t>
            </a:r>
          </a:p>
          <a:p>
            <a:pPr lvl="0"/>
            <a:r>
              <a:rPr lang="nl-NL" sz="1200" kern="1200" dirty="0">
                <a:solidFill>
                  <a:schemeClr val="tx1"/>
                </a:solidFill>
                <a:effectLst/>
                <a:latin typeface="+mn-lt"/>
                <a:ea typeface="+mn-ea"/>
                <a:cs typeface="+mn-cs"/>
              </a:rPr>
              <a:t>- De afweging van de medewerker is of de risico’s aanvaardbaar zijn op het moment van het te vertonen gedrag. </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 Het blijkt dat een medewerker een risico </a:t>
            </a:r>
            <a:r>
              <a:rPr lang="nl-NL" sz="1200" i="1" u="sng" kern="1200" dirty="0">
                <a:solidFill>
                  <a:schemeClr val="tx1"/>
                </a:solidFill>
                <a:effectLst/>
                <a:latin typeface="+mn-lt"/>
                <a:ea typeface="+mn-ea"/>
                <a:cs typeface="+mn-cs"/>
              </a:rPr>
              <a:t>niet</a:t>
            </a:r>
            <a:r>
              <a:rPr lang="nl-NL" sz="1200" kern="1200" dirty="0">
                <a:solidFill>
                  <a:schemeClr val="tx1"/>
                </a:solidFill>
                <a:effectLst/>
                <a:latin typeface="+mn-lt"/>
                <a:ea typeface="+mn-ea"/>
                <a:cs typeface="+mn-cs"/>
              </a:rPr>
              <a:t> accepteert als hij zeker weet dat de gevolgen direct zijn en daarnaast negatief is. Bij een uitslaande brand in het bedrijfspand gaat hij niet het gebouw binnen. Gevolgen zijn direct, negatief en zeker, namelijk brandwonden, longklachten door rook, of zelfs overlijden.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 Een medewerker aanvaard het risico </a:t>
            </a:r>
            <a:r>
              <a:rPr lang="nl-NL" sz="1200" i="1" u="sng" kern="1200" dirty="0">
                <a:solidFill>
                  <a:schemeClr val="tx1"/>
                </a:solidFill>
                <a:effectLst/>
                <a:latin typeface="+mn-lt"/>
                <a:ea typeface="+mn-ea"/>
                <a:cs typeface="+mn-cs"/>
              </a:rPr>
              <a:t>wel</a:t>
            </a:r>
            <a:r>
              <a:rPr lang="nl-NL" sz="1200" kern="1200" dirty="0">
                <a:solidFill>
                  <a:schemeClr val="tx1"/>
                </a:solidFill>
                <a:effectLst/>
                <a:latin typeface="+mn-lt"/>
                <a:ea typeface="+mn-ea"/>
                <a:cs typeface="+mn-cs"/>
              </a:rPr>
              <a:t> als de gevolgen voor hem onzeker zijn, niet direct en niet negatief zijn. Voorbeelden hiervan zijn blootstelling aan gevaarlijke stoffen zoals kwartstof, oplosmiddelen, lawaai maar ook zwaar fysiek werk. De effecten zijn pas na jaren merkbaar en de statistieken laten zien dat het meer zeker dan onzeker is en negatief is.</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Onveilig gedrag komt met name voor bij situaties waarbij de gevolgen niet direct negatief zijn en in de toekomst gelegen zijn.</a:t>
            </a:r>
          </a:p>
          <a:p>
            <a:r>
              <a:rPr lang="nl-NL" sz="1200" kern="1200" dirty="0">
                <a:solidFill>
                  <a:schemeClr val="tx1"/>
                </a:solidFill>
                <a:effectLst/>
                <a:latin typeface="+mn-lt"/>
                <a:ea typeface="+mn-ea"/>
                <a:cs typeface="+mn-cs"/>
              </a:rPr>
              <a:t>Welk zijn dat? Vraag voor de groep </a:t>
            </a:r>
          </a:p>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7</a:t>
            </a:fld>
            <a:endParaRPr lang="nl-NL"/>
          </a:p>
        </p:txBody>
      </p:sp>
    </p:spTree>
    <p:extLst>
      <p:ext uri="{BB962C8B-B14F-4D97-AF65-F5344CB8AC3E}">
        <p14:creationId xmlns:p14="http://schemas.microsoft.com/office/powerpoint/2010/main" val="1182983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Hebben jullie hier zelf nog toevoegingen aan? Geef een medewerker het woord.</a:t>
            </a:r>
          </a:p>
          <a:p>
            <a:r>
              <a:rPr lang="nl-NL" dirty="0"/>
              <a:t>De volgende 5 oplossingen worden verder toegelicht. </a:t>
            </a:r>
          </a:p>
          <a:p>
            <a:endParaRPr lang="nl-NL" dirty="0"/>
          </a:p>
          <a:p>
            <a:r>
              <a:rPr lang="nl-NL" dirty="0"/>
              <a:t>Tip voor werkgever: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dirty="0">
                <a:effectLst/>
                <a:latin typeface="Calibri" panose="020F0502020204030204" pitchFamily="34" charset="0"/>
                <a:ea typeface="Calibri" panose="020F0502020204030204" pitchFamily="34" charset="0"/>
                <a:cs typeface="Times New Roman" panose="02020603050405020304" pitchFamily="18" charset="0"/>
              </a:rPr>
              <a:t>Laat medewerkers hun eigen persoonlijke beschermingsmiddelen (PBM) uitzoeken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dirty="0">
                <a:effectLst/>
                <a:latin typeface="Calibri" panose="020F0502020204030204" pitchFamily="34" charset="0"/>
                <a:ea typeface="Calibri" panose="020F0502020204030204" pitchFamily="34" charset="0"/>
                <a:cs typeface="Times New Roman" panose="02020603050405020304" pitchFamily="18" charset="0"/>
              </a:rPr>
              <a:t>Vraag elke medewerker om input voor of tijdens de </a:t>
            </a:r>
            <a:r>
              <a:rPr lang="nl-NL" sz="1800" b="0" dirty="0" err="1">
                <a:effectLst/>
                <a:latin typeface="Calibri" panose="020F0502020204030204" pitchFamily="34" charset="0"/>
                <a:ea typeface="Calibri" panose="020F0502020204030204" pitchFamily="34" charset="0"/>
                <a:cs typeface="Times New Roman" panose="02020603050405020304" pitchFamily="18" charset="0"/>
              </a:rPr>
              <a:t>toolboxmeeting</a:t>
            </a:r>
            <a:endParaRPr lang="nl-NL"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dirty="0">
                <a:effectLst/>
                <a:latin typeface="Calibri" panose="020F0502020204030204" pitchFamily="34" charset="0"/>
                <a:ea typeface="Calibri" panose="020F0502020204030204" pitchFamily="34" charset="0"/>
                <a:cs typeface="Times New Roman" panose="02020603050405020304" pitchFamily="18" charset="0"/>
              </a:rPr>
              <a:t>Geef medewerkers de reële benodigde uren voor werkzaamheden</a:t>
            </a:r>
          </a:p>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9</a:t>
            </a:fld>
            <a:endParaRPr lang="nl-NL"/>
          </a:p>
        </p:txBody>
      </p:sp>
    </p:spTree>
    <p:extLst>
      <p:ext uri="{BB962C8B-B14F-4D97-AF65-F5344CB8AC3E}">
        <p14:creationId xmlns:p14="http://schemas.microsoft.com/office/powerpoint/2010/main" val="347696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Tip voor werkgever: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Zet medewerkers in die het al goed doen om als ambassadeur van het veilige werk te functioneren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latin typeface="Futura Book" pitchFamily="50" charset="0"/>
              </a:rPr>
              <a:t>Laat het goede voorbeeld zien als directie en leidinggevenden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latin typeface="Futura Book" pitchFamily="50" charset="0"/>
              </a:rPr>
              <a:t>Beloon medewerkers die veilig werken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l-NL" dirty="0">
              <a:latin typeface="Futura Book" pitchFamily="50" charset="0"/>
            </a:endParaRPr>
          </a:p>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10</a:t>
            </a:fld>
            <a:endParaRPr lang="nl-NL"/>
          </a:p>
        </p:txBody>
      </p:sp>
    </p:spTree>
    <p:extLst>
      <p:ext uri="{BB962C8B-B14F-4D97-AF65-F5344CB8AC3E}">
        <p14:creationId xmlns:p14="http://schemas.microsoft.com/office/powerpoint/2010/main" val="2592979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latin typeface="Futura Book" pitchFamily="50" charset="0"/>
              </a:rPr>
              <a:t>Benadruk dat het goed is om collega’s te attenderen of veilig werken, ook al ben je nieuw of veel jonger. Een ongeluk houdt geen rekening met leeftijd..</a:t>
            </a:r>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11</a:t>
            </a:fld>
            <a:endParaRPr lang="nl-NL"/>
          </a:p>
        </p:txBody>
      </p:sp>
    </p:spTree>
    <p:extLst>
      <p:ext uri="{BB962C8B-B14F-4D97-AF65-F5344CB8AC3E}">
        <p14:creationId xmlns:p14="http://schemas.microsoft.com/office/powerpoint/2010/main" val="258094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latin typeface="Futura Book" pitchFamily="50" charset="0"/>
            </a:endParaRPr>
          </a:p>
          <a:p>
            <a:endParaRPr lang="nl-NL" dirty="0"/>
          </a:p>
        </p:txBody>
      </p:sp>
      <p:sp>
        <p:nvSpPr>
          <p:cNvPr id="4" name="Tijdelijke aanduiding voor dianummer 3"/>
          <p:cNvSpPr>
            <a:spLocks noGrp="1"/>
          </p:cNvSpPr>
          <p:nvPr>
            <p:ph type="sldNum" sz="quarter" idx="5"/>
          </p:nvPr>
        </p:nvSpPr>
        <p:spPr/>
        <p:txBody>
          <a:bodyPr/>
          <a:lstStyle/>
          <a:p>
            <a:fld id="{E4B0C5DE-FA1E-4A43-B1EC-860B7E791ABD}" type="slidenum">
              <a:rPr lang="nl-NL" smtClean="0"/>
              <a:t>12</a:t>
            </a:fld>
            <a:endParaRPr lang="nl-NL"/>
          </a:p>
        </p:txBody>
      </p:sp>
    </p:spTree>
    <p:extLst>
      <p:ext uri="{BB962C8B-B14F-4D97-AF65-F5344CB8AC3E}">
        <p14:creationId xmlns:p14="http://schemas.microsoft.com/office/powerpoint/2010/main" val="1039400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7C04F7-7179-4204-B4DC-ECD903894EF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59975D3-D7CF-431B-8F54-B0C045EE63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E24B555-BD80-42FA-B5EC-7C7A709C7EF8}"/>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5" name="Tijdelijke aanduiding voor voettekst 4">
            <a:extLst>
              <a:ext uri="{FF2B5EF4-FFF2-40B4-BE49-F238E27FC236}">
                <a16:creationId xmlns:a16="http://schemas.microsoft.com/office/drawing/2014/main" id="{E1BC6C70-1E10-4497-B5A5-3762E29998E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BC1E62F-5156-4FA5-9AFD-D43833132868}"/>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399184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6763CF-A5BD-4259-8D52-4BDCD79F53E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C040671-9EFA-4D7B-B079-BA418AEF798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9F463B0-6B50-4ED8-9289-781F7F0326A8}"/>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5" name="Tijdelijke aanduiding voor voettekst 4">
            <a:extLst>
              <a:ext uri="{FF2B5EF4-FFF2-40B4-BE49-F238E27FC236}">
                <a16:creationId xmlns:a16="http://schemas.microsoft.com/office/drawing/2014/main" id="{FC806E56-A75C-420F-86F0-493ACEFAF5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FBC2567-3092-4D0A-8348-DF5F22983AD6}"/>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4185461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F9108F8-F6B8-4B20-89EA-9E9190A59E2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96B52D7-28BF-4C21-97BE-74412D07A59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4761D63-9E9D-43D6-8A4B-7A46A435F77D}"/>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5" name="Tijdelijke aanduiding voor voettekst 4">
            <a:extLst>
              <a:ext uri="{FF2B5EF4-FFF2-40B4-BE49-F238E27FC236}">
                <a16:creationId xmlns:a16="http://schemas.microsoft.com/office/drawing/2014/main" id="{D6B837FF-9045-4B06-AA3D-D0BC49A07B6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156DFC-8B86-48B2-BDCC-E9C896B44051}"/>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3107746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B686D-71D4-4B04-816F-EEF7F35B846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D12E8FD-8D30-4FC8-8D93-87F4A9E7417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670729B-594E-4A45-A6C5-9FE32C225C8C}"/>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5" name="Tijdelijke aanduiding voor voettekst 4">
            <a:extLst>
              <a:ext uri="{FF2B5EF4-FFF2-40B4-BE49-F238E27FC236}">
                <a16:creationId xmlns:a16="http://schemas.microsoft.com/office/drawing/2014/main" id="{85E747EE-31BB-4225-97F7-AA221EB3451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F12195-CF2F-4D86-AF03-01FA982403DD}"/>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4139870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ADF6A8-0D9D-4105-8186-3B658F1CD51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FAD470C-7638-4F69-A1DF-87B3F482FF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730AFFE-5902-4B62-B4B6-BC6A7432B0C6}"/>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5" name="Tijdelijke aanduiding voor voettekst 4">
            <a:extLst>
              <a:ext uri="{FF2B5EF4-FFF2-40B4-BE49-F238E27FC236}">
                <a16:creationId xmlns:a16="http://schemas.microsoft.com/office/drawing/2014/main" id="{34CF6217-75E2-4CB4-8768-C4509D64376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E29CB5F-2F69-41D7-880F-97F89E23B49E}"/>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326603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5001E0-D466-4776-9A63-170A0E4906F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E9D503A-236A-4034-939E-86B403E2979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10A838F-F691-4E4A-81C2-D789B2AA06D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42F016CC-8501-411A-880F-31BDF658CF41}"/>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6" name="Tijdelijke aanduiding voor voettekst 5">
            <a:extLst>
              <a:ext uri="{FF2B5EF4-FFF2-40B4-BE49-F238E27FC236}">
                <a16:creationId xmlns:a16="http://schemas.microsoft.com/office/drawing/2014/main" id="{780E42D3-6A76-4EF8-BE6B-B5E63B00823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DBCD57A-DCBD-44AE-B504-F6B0C4BC915F}"/>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1680527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4A9136-AD21-44D0-AFEF-650C3C2D689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C25BA6E-24E6-4856-81AC-AC4978D59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9DF62D0-7679-4E86-9956-26E616694A9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A454D5E-C113-4597-92B8-AC9AB52B52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BC9FEC9-8C79-47C8-B4BD-6FE7D49B8BB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8FBCA77-5339-48A0-A96B-856DC123E3A2}"/>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8" name="Tijdelijke aanduiding voor voettekst 7">
            <a:extLst>
              <a:ext uri="{FF2B5EF4-FFF2-40B4-BE49-F238E27FC236}">
                <a16:creationId xmlns:a16="http://schemas.microsoft.com/office/drawing/2014/main" id="{9C95473A-FD7D-4A45-99A8-F6D4365AF27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56D88561-BC2C-4DB3-8199-608FBFE421F3}"/>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373919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C281FE-E87A-4B4B-AE88-E83685F622E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54B3913-2658-40FB-A649-3AA58DAF5719}"/>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4" name="Tijdelijke aanduiding voor voettekst 3">
            <a:extLst>
              <a:ext uri="{FF2B5EF4-FFF2-40B4-BE49-F238E27FC236}">
                <a16:creationId xmlns:a16="http://schemas.microsoft.com/office/drawing/2014/main" id="{808374B6-D95D-479A-B8EB-B22434F7FC9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26B78416-DAC1-4FFB-A57A-050B1D34E028}"/>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2273247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ECD7C78-DDFD-4F59-A287-810A55F25DF8}"/>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3" name="Tijdelijke aanduiding voor voettekst 2">
            <a:extLst>
              <a:ext uri="{FF2B5EF4-FFF2-40B4-BE49-F238E27FC236}">
                <a16:creationId xmlns:a16="http://schemas.microsoft.com/office/drawing/2014/main" id="{AF3EA2F1-53BC-4CAA-9AD5-8799017C05B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0737D8E5-BCC7-4B67-9827-504D164AB825}"/>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684700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536D4D-5AC8-4B84-9C2C-1CF9AA0F066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50D9287-6F44-4509-ADE6-BFF104CA18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EA8C967-81D3-4527-B9B2-03CFA901A3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EE8A9EC-A8C6-4938-A98A-A5477E41616B}"/>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6" name="Tijdelijke aanduiding voor voettekst 5">
            <a:extLst>
              <a:ext uri="{FF2B5EF4-FFF2-40B4-BE49-F238E27FC236}">
                <a16:creationId xmlns:a16="http://schemas.microsoft.com/office/drawing/2014/main" id="{320389A6-46AA-46A4-B5C5-B7E3CAE9176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E537170-0EC7-4DF9-894E-39F94BFE4F41}"/>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3226325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732071-9C5C-4950-9F42-103ED829273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0D8BC56-DAEE-4988-95BE-0DE5EEBEBF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8E46E1C-06C1-4D6E-BB77-ECADD6398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E1997C1-EC23-4482-B470-7E6F9843DF17}"/>
              </a:ext>
            </a:extLst>
          </p:cNvPr>
          <p:cNvSpPr>
            <a:spLocks noGrp="1"/>
          </p:cNvSpPr>
          <p:nvPr>
            <p:ph type="dt" sz="half" idx="10"/>
          </p:nvPr>
        </p:nvSpPr>
        <p:spPr/>
        <p:txBody>
          <a:bodyPr/>
          <a:lstStyle/>
          <a:p>
            <a:fld id="{D9E52B3F-2322-4E7D-A77C-81DA7FD786C5}" type="datetimeFigureOut">
              <a:rPr lang="nl-NL" smtClean="0"/>
              <a:t>26-8-2021</a:t>
            </a:fld>
            <a:endParaRPr lang="nl-NL"/>
          </a:p>
        </p:txBody>
      </p:sp>
      <p:sp>
        <p:nvSpPr>
          <p:cNvPr id="6" name="Tijdelijke aanduiding voor voettekst 5">
            <a:extLst>
              <a:ext uri="{FF2B5EF4-FFF2-40B4-BE49-F238E27FC236}">
                <a16:creationId xmlns:a16="http://schemas.microsoft.com/office/drawing/2014/main" id="{56415D4D-6BD4-4CFD-8D4B-50BB290C1FA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02D4BF5-B375-45F6-82C8-E4B8ABA7D2CA}"/>
              </a:ext>
            </a:extLst>
          </p:cNvPr>
          <p:cNvSpPr>
            <a:spLocks noGrp="1"/>
          </p:cNvSpPr>
          <p:nvPr>
            <p:ph type="sldNum" sz="quarter" idx="12"/>
          </p:nvPr>
        </p:nvSpPr>
        <p:spPr/>
        <p:txBody>
          <a:bodyPr/>
          <a:lstStyle/>
          <a:p>
            <a:fld id="{39F0F0D6-AD1A-44D0-BCE6-E37EE5DB7848}" type="slidenum">
              <a:rPr lang="nl-NL" smtClean="0"/>
              <a:t>‹nr.›</a:t>
            </a:fld>
            <a:endParaRPr lang="nl-NL"/>
          </a:p>
        </p:txBody>
      </p:sp>
    </p:spTree>
    <p:extLst>
      <p:ext uri="{BB962C8B-B14F-4D97-AF65-F5344CB8AC3E}">
        <p14:creationId xmlns:p14="http://schemas.microsoft.com/office/powerpoint/2010/main" val="895760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E81F5A9-BA5D-4288-BF0E-47CE64422D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77C162B-4122-4823-92F4-10803DDF9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66ABE42-D6FA-4B4C-9BB1-AE321C88D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E52B3F-2322-4E7D-A77C-81DA7FD786C5}" type="datetimeFigureOut">
              <a:rPr lang="nl-NL" smtClean="0"/>
              <a:t>26-8-2021</a:t>
            </a:fld>
            <a:endParaRPr lang="nl-NL"/>
          </a:p>
        </p:txBody>
      </p:sp>
      <p:sp>
        <p:nvSpPr>
          <p:cNvPr id="5" name="Tijdelijke aanduiding voor voettekst 4">
            <a:extLst>
              <a:ext uri="{FF2B5EF4-FFF2-40B4-BE49-F238E27FC236}">
                <a16:creationId xmlns:a16="http://schemas.microsoft.com/office/drawing/2014/main" id="{DD0AAA52-67E5-4F74-AFC5-80158231C4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3C3F72DC-7EE9-4107-88DF-58969A915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0F0D6-AD1A-44D0-BCE6-E37EE5DB7848}" type="slidenum">
              <a:rPr lang="nl-NL" smtClean="0"/>
              <a:t>‹nr.›</a:t>
            </a:fld>
            <a:endParaRPr lang="nl-NL"/>
          </a:p>
        </p:txBody>
      </p:sp>
    </p:spTree>
    <p:extLst>
      <p:ext uri="{BB962C8B-B14F-4D97-AF65-F5344CB8AC3E}">
        <p14:creationId xmlns:p14="http://schemas.microsoft.com/office/powerpoint/2010/main" val="586942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binnen&#10;&#10;Automatisch gegenereerde beschrijving">
            <a:extLst>
              <a:ext uri="{FF2B5EF4-FFF2-40B4-BE49-F238E27FC236}">
                <a16:creationId xmlns:a16="http://schemas.microsoft.com/office/drawing/2014/main" id="{5238420C-2F12-49A8-A78F-FC2CB7661723}"/>
              </a:ext>
            </a:extLst>
          </p:cNvPr>
          <p:cNvPicPr>
            <a:picLocks noChangeAspect="1"/>
          </p:cNvPicPr>
          <p:nvPr/>
        </p:nvPicPr>
        <p:blipFill rotWithShape="1">
          <a:blip r:embed="rId2">
            <a:extLst>
              <a:ext uri="{28A0092B-C50C-407E-A947-70E740481C1C}">
                <a14:useLocalDpi xmlns:a14="http://schemas.microsoft.com/office/drawing/2010/main" val="0"/>
              </a:ext>
            </a:extLst>
          </a:blip>
          <a:srcRect t="20090" r="5747" b="14533"/>
          <a:stretch/>
        </p:blipFill>
        <p:spPr>
          <a:xfrm>
            <a:off x="1" y="-470517"/>
            <a:ext cx="12192000" cy="5637320"/>
          </a:xfrm>
          <a:prstGeom prst="rect">
            <a:avLst/>
          </a:prstGeom>
        </p:spPr>
      </p:pic>
      <p:sp>
        <p:nvSpPr>
          <p:cNvPr id="2" name="Titel 1">
            <a:extLst>
              <a:ext uri="{FF2B5EF4-FFF2-40B4-BE49-F238E27FC236}">
                <a16:creationId xmlns:a16="http://schemas.microsoft.com/office/drawing/2014/main" id="{1508D01D-0164-4B82-A294-6F880C3DE6F0}"/>
              </a:ext>
            </a:extLst>
          </p:cNvPr>
          <p:cNvSpPr>
            <a:spLocks noGrp="1"/>
          </p:cNvSpPr>
          <p:nvPr>
            <p:ph type="ctrTitle"/>
          </p:nvPr>
        </p:nvSpPr>
        <p:spPr>
          <a:xfrm>
            <a:off x="1692676" y="3908512"/>
            <a:ext cx="9144000" cy="2387600"/>
          </a:xfrm>
        </p:spPr>
        <p:txBody>
          <a:bodyPr/>
          <a:lstStyle/>
          <a:p>
            <a:r>
              <a:rPr lang="nl-NL" b="1" dirty="0">
                <a:latin typeface="Raleway" pitchFamily="2" charset="0"/>
              </a:rPr>
              <a:t>SAFETY FIRST</a:t>
            </a:r>
          </a:p>
        </p:txBody>
      </p:sp>
      <p:sp>
        <p:nvSpPr>
          <p:cNvPr id="3" name="Ondertitel 2">
            <a:extLst>
              <a:ext uri="{FF2B5EF4-FFF2-40B4-BE49-F238E27FC236}">
                <a16:creationId xmlns:a16="http://schemas.microsoft.com/office/drawing/2014/main" id="{860F8268-D68D-45E3-B995-6EEFFE74AF35}"/>
              </a:ext>
            </a:extLst>
          </p:cNvPr>
          <p:cNvSpPr>
            <a:spLocks noGrp="1"/>
          </p:cNvSpPr>
          <p:nvPr>
            <p:ph type="subTitle" idx="1"/>
          </p:nvPr>
        </p:nvSpPr>
        <p:spPr>
          <a:xfrm>
            <a:off x="1692676" y="6197446"/>
            <a:ext cx="9144000" cy="1655762"/>
          </a:xfrm>
        </p:spPr>
        <p:txBody>
          <a:bodyPr/>
          <a:lstStyle/>
          <a:p>
            <a:r>
              <a:rPr lang="nl-NL" dirty="0">
                <a:latin typeface="Futura Book" pitchFamily="50" charset="0"/>
              </a:rPr>
              <a:t>Veilig gedrag op de werkvloer</a:t>
            </a:r>
          </a:p>
        </p:txBody>
      </p:sp>
      <p:pic>
        <p:nvPicPr>
          <p:cNvPr id="5" name="Afbeelding 4" descr="Afbeelding met tekst, illustratie&#10;&#10;Automatisch gegenereerde beschrijving">
            <a:extLst>
              <a:ext uri="{FF2B5EF4-FFF2-40B4-BE49-F238E27FC236}">
                <a16:creationId xmlns:a16="http://schemas.microsoft.com/office/drawing/2014/main" id="{7C9C57EA-735C-4BBD-98C3-35D39A0D8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 y="5975642"/>
            <a:ext cx="1544848" cy="809206"/>
          </a:xfrm>
          <a:prstGeom prst="rect">
            <a:avLst/>
          </a:prstGeom>
        </p:spPr>
      </p:pic>
      <p:pic>
        <p:nvPicPr>
          <p:cNvPr id="8" name="Afbeelding 7">
            <a:extLst>
              <a:ext uri="{FF2B5EF4-FFF2-40B4-BE49-F238E27FC236}">
                <a16:creationId xmlns:a16="http://schemas.microsoft.com/office/drawing/2014/main" id="{7F4C9671-2963-443C-A529-DE40B7E6B6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380" y="5933494"/>
            <a:ext cx="2682247" cy="1104590"/>
          </a:xfrm>
          <a:prstGeom prst="rect">
            <a:avLst/>
          </a:prstGeom>
        </p:spPr>
      </p:pic>
    </p:spTree>
    <p:extLst>
      <p:ext uri="{BB962C8B-B14F-4D97-AF65-F5344CB8AC3E}">
        <p14:creationId xmlns:p14="http://schemas.microsoft.com/office/powerpoint/2010/main" val="133783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pPr lvl="0"/>
            <a:r>
              <a:rPr lang="nl-NL" sz="3200" b="1" cap="all" dirty="0">
                <a:latin typeface="Raleway" pitchFamily="2" charset="0"/>
              </a:rPr>
              <a:t>1. Wees je bewust van de gevolgen van onveilig werken</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176272"/>
            <a:ext cx="9367204" cy="4041648"/>
          </a:xfrm>
        </p:spPr>
        <p:txBody>
          <a:bodyPr anchor="t">
            <a:normAutofit/>
          </a:bodyPr>
          <a:lstStyle/>
          <a:p>
            <a:pPr marL="0" indent="0">
              <a:buNone/>
            </a:pPr>
            <a:r>
              <a:rPr lang="nl-NL" b="1" dirty="0">
                <a:latin typeface="Futura Book" pitchFamily="50" charset="0"/>
              </a:rPr>
              <a:t>Sociale omgeving </a:t>
            </a:r>
          </a:p>
          <a:p>
            <a:pPr marL="0" indent="0">
              <a:buNone/>
            </a:pPr>
            <a:r>
              <a:rPr lang="nl-NL" sz="2400" dirty="0">
                <a:latin typeface="Futura Book" pitchFamily="50" charset="0"/>
              </a:rPr>
              <a:t>Kopieergedrag: Geef het goede voorbeeld. Mensen kopiëren elkaar van nature.</a:t>
            </a:r>
          </a:p>
          <a:p>
            <a:pPr marL="914400" lvl="2" indent="0">
              <a:buNone/>
            </a:pPr>
            <a:endParaRPr lang="nl-NL" dirty="0">
              <a:latin typeface="Futura Book" pitchFamily="50" charset="0"/>
            </a:endParaRPr>
          </a:p>
          <a:p>
            <a:pPr marL="0" indent="0">
              <a:buNone/>
            </a:pPr>
            <a:r>
              <a:rPr lang="nl-NL" b="1" dirty="0">
                <a:latin typeface="Futura Book" pitchFamily="50" charset="0"/>
              </a:rPr>
              <a:t>Routines</a:t>
            </a:r>
          </a:p>
          <a:p>
            <a:pPr lvl="1"/>
            <a:r>
              <a:rPr lang="nl-NL" dirty="0">
                <a:latin typeface="Futura Book" pitchFamily="50" charset="0"/>
              </a:rPr>
              <a:t>Zorg dat veilig werken een van jouw persoonlijke routines wordt. </a:t>
            </a:r>
          </a:p>
          <a:p>
            <a:pPr lvl="1"/>
            <a:r>
              <a:rPr lang="nl-NL" dirty="0">
                <a:latin typeface="Futura Book" pitchFamily="50" charset="0"/>
              </a:rPr>
              <a:t>Gebruik altijd de juiste Persoonlijke Beschermingsmateriaal (PBM) </a:t>
            </a:r>
          </a:p>
          <a:p>
            <a:pPr marL="0" lvl="0" indent="0">
              <a:buNone/>
            </a:pPr>
            <a:endParaRPr lang="nl-NL" sz="3600" dirty="0">
              <a:latin typeface="Futura Book" pitchFamily="50" charset="0"/>
            </a:endParaRPr>
          </a:p>
        </p:txBody>
      </p:sp>
    </p:spTree>
    <p:extLst>
      <p:ext uri="{BB962C8B-B14F-4D97-AF65-F5344CB8AC3E}">
        <p14:creationId xmlns:p14="http://schemas.microsoft.com/office/powerpoint/2010/main" val="3119124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pPr lvl="0"/>
            <a:r>
              <a:rPr lang="nl-NL" sz="3200" b="1" cap="all" dirty="0">
                <a:latin typeface="Raleway" pitchFamily="2" charset="0"/>
              </a:rPr>
              <a:t>2. Stuur op veilig werken, ook richting je collega’s </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176272"/>
            <a:ext cx="9367204" cy="4041648"/>
          </a:xfrm>
        </p:spPr>
        <p:txBody>
          <a:bodyPr anchor="t">
            <a:normAutofit/>
          </a:bodyPr>
          <a:lstStyle/>
          <a:p>
            <a:r>
              <a:rPr lang="nl-NL" sz="2400" dirty="0">
                <a:latin typeface="Futura Book" pitchFamily="50" charset="0"/>
              </a:rPr>
              <a:t>Het is lastig om een </a:t>
            </a:r>
            <a:r>
              <a:rPr lang="nl-NL" sz="2400" b="1" dirty="0">
                <a:latin typeface="Futura Book" pitchFamily="50" charset="0"/>
              </a:rPr>
              <a:t>nieuwe werkvorm </a:t>
            </a:r>
            <a:r>
              <a:rPr lang="nl-NL" sz="2400" dirty="0">
                <a:latin typeface="Futura Book" pitchFamily="50" charset="0"/>
              </a:rPr>
              <a:t>aan te leren, maar heel belangrijk voor je eigen veiligheid en gezondheid</a:t>
            </a:r>
          </a:p>
          <a:p>
            <a:endParaRPr lang="nl-NL" sz="2400" dirty="0">
              <a:latin typeface="Futura Book" pitchFamily="50" charset="0"/>
            </a:endParaRPr>
          </a:p>
          <a:p>
            <a:r>
              <a:rPr lang="nl-NL" sz="2400" dirty="0">
                <a:latin typeface="Futura Book" pitchFamily="50" charset="0"/>
              </a:rPr>
              <a:t>Als je een </a:t>
            </a:r>
            <a:r>
              <a:rPr lang="nl-NL" sz="2400" b="1" dirty="0">
                <a:latin typeface="Futura Book" pitchFamily="50" charset="0"/>
              </a:rPr>
              <a:t>onveilige situatie signaleert</a:t>
            </a:r>
            <a:r>
              <a:rPr lang="nl-NL" sz="2400" dirty="0">
                <a:latin typeface="Futura Book" pitchFamily="50" charset="0"/>
              </a:rPr>
              <a:t>, spreek het uit en voorkom ongevallen</a:t>
            </a:r>
          </a:p>
        </p:txBody>
      </p:sp>
    </p:spTree>
    <p:extLst>
      <p:ext uri="{BB962C8B-B14F-4D97-AF65-F5344CB8AC3E}">
        <p14:creationId xmlns:p14="http://schemas.microsoft.com/office/powerpoint/2010/main" val="100261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r>
              <a:rPr lang="nl-NL" sz="3700" b="1" cap="all">
                <a:latin typeface="Raleway" pitchFamily="2" charset="0"/>
              </a:rPr>
              <a:t>3. Weet wat je moet doen om veilig te werken</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176272"/>
            <a:ext cx="9367204" cy="4041648"/>
          </a:xfrm>
        </p:spPr>
        <p:txBody>
          <a:bodyPr anchor="t">
            <a:normAutofit/>
          </a:bodyPr>
          <a:lstStyle/>
          <a:p>
            <a:r>
              <a:rPr lang="nl-NL" sz="2400" b="1" dirty="0">
                <a:latin typeface="Futura Book" pitchFamily="50" charset="0"/>
              </a:rPr>
              <a:t>Wees op de hoogte</a:t>
            </a:r>
            <a:r>
              <a:rPr lang="nl-NL" sz="2400" dirty="0">
                <a:latin typeface="Futura Book" pitchFamily="50" charset="0"/>
              </a:rPr>
              <a:t> het uitvoeren van (de nieuwe of aangepaste) handelingen</a:t>
            </a:r>
          </a:p>
          <a:p>
            <a:endParaRPr lang="nl-NL" sz="2400" dirty="0">
              <a:latin typeface="Futura Book" pitchFamily="50" charset="0"/>
            </a:endParaRPr>
          </a:p>
          <a:p>
            <a:r>
              <a:rPr lang="nl-NL" sz="2400" dirty="0">
                <a:latin typeface="Futura Book" pitchFamily="50" charset="0"/>
              </a:rPr>
              <a:t>Het is belangrijk te </a:t>
            </a:r>
            <a:r>
              <a:rPr lang="nl-NL" sz="2400" b="1" dirty="0">
                <a:latin typeface="Futura Book" pitchFamily="50" charset="0"/>
              </a:rPr>
              <a:t>begrijpen</a:t>
            </a:r>
            <a:r>
              <a:rPr lang="nl-NL" sz="2400" dirty="0">
                <a:latin typeface="Futura Book" pitchFamily="50" charset="0"/>
              </a:rPr>
              <a:t> waarom een handeling noodzakelijk is. Weet je dit niet? Vraag het ons.  </a:t>
            </a:r>
          </a:p>
        </p:txBody>
      </p:sp>
    </p:spTree>
    <p:extLst>
      <p:ext uri="{BB962C8B-B14F-4D97-AF65-F5344CB8AC3E}">
        <p14:creationId xmlns:p14="http://schemas.microsoft.com/office/powerpoint/2010/main" val="3472586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r>
              <a:rPr lang="nl-NL" sz="3600" b="1" cap="all" dirty="0">
                <a:latin typeface="Raleway" pitchFamily="2" charset="0"/>
              </a:rPr>
              <a:t>4. Wat zijn de resultaten van gedrag (consequenties)</a:t>
            </a:r>
            <a:endParaRPr lang="nl-NL" sz="3700" b="1" cap="all" dirty="0">
              <a:latin typeface="Raleway" pitchFamily="2" charset="0"/>
            </a:endParaRP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176272"/>
            <a:ext cx="9367204" cy="4041648"/>
          </a:xfrm>
        </p:spPr>
        <p:txBody>
          <a:bodyPr anchor="t">
            <a:normAutofit/>
          </a:bodyPr>
          <a:lstStyle/>
          <a:p>
            <a:r>
              <a:rPr lang="nl-NL" sz="2400" b="1" dirty="0"/>
              <a:t>Beloning</a:t>
            </a:r>
            <a:r>
              <a:rPr lang="nl-NL" sz="2400" dirty="0"/>
              <a:t> bij gewenst gedrag</a:t>
            </a:r>
          </a:p>
          <a:p>
            <a:pPr marL="0" indent="0">
              <a:buNone/>
            </a:pPr>
            <a:endParaRPr lang="nl-NL" sz="2400" dirty="0"/>
          </a:p>
          <a:p>
            <a:r>
              <a:rPr lang="nl-NL" sz="2400" dirty="0"/>
              <a:t>We </a:t>
            </a:r>
            <a:r>
              <a:rPr lang="nl-NL" sz="2400" b="1" dirty="0"/>
              <a:t>spreken medewerkers aan </a:t>
            </a:r>
            <a:r>
              <a:rPr lang="nl-NL" sz="2400" dirty="0"/>
              <a:t>op onveilig gedrag</a:t>
            </a:r>
          </a:p>
          <a:p>
            <a:endParaRPr lang="nl-NL" sz="2400" dirty="0"/>
          </a:p>
          <a:p>
            <a:r>
              <a:rPr lang="nl-NL" sz="2400" dirty="0"/>
              <a:t>Medewerkers mogen anoniem een melding maken van onveilig gedrag</a:t>
            </a:r>
          </a:p>
          <a:p>
            <a:pPr marL="0" indent="0">
              <a:buNone/>
            </a:pPr>
            <a:endParaRPr lang="nl-NL" sz="3200" dirty="0">
              <a:latin typeface="Futura Book" pitchFamily="50" charset="0"/>
            </a:endParaRPr>
          </a:p>
          <a:p>
            <a:pPr marL="0" indent="0">
              <a:buNone/>
            </a:pPr>
            <a:endParaRPr lang="nl-NL" sz="3200" dirty="0">
              <a:latin typeface="Futura Book" pitchFamily="50" charset="0"/>
            </a:endParaRPr>
          </a:p>
        </p:txBody>
      </p:sp>
    </p:spTree>
    <p:extLst>
      <p:ext uri="{BB962C8B-B14F-4D97-AF65-F5344CB8AC3E}">
        <p14:creationId xmlns:p14="http://schemas.microsoft.com/office/powerpoint/2010/main" val="2384500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524000" y="2245809"/>
            <a:ext cx="9144000" cy="1564716"/>
          </a:xfrm>
        </p:spPr>
        <p:txBody>
          <a:bodyPr vert="horz" lIns="91440" tIns="45720" rIns="91440" bIns="45720" rtlCol="0" anchor="b">
            <a:normAutofit/>
          </a:bodyPr>
          <a:lstStyle/>
          <a:p>
            <a:r>
              <a:rPr lang="en-US" sz="4800" b="1" kern="1200" dirty="0">
                <a:solidFill>
                  <a:schemeClr val="tx1"/>
                </a:solidFill>
                <a:latin typeface="Raleway" pitchFamily="2" charset="0"/>
              </a:rPr>
              <a:t>VOORBEELD SITUATIES</a:t>
            </a:r>
          </a:p>
        </p:txBody>
      </p:sp>
      <p:sp>
        <p:nvSpPr>
          <p:cNvPr id="7"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3"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741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BF06A5-4173-45DE-87B1-0791E098A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79A3CFA-226B-43FD-9C4F-889267DD7CCA}"/>
              </a:ext>
            </a:extLst>
          </p:cNvPr>
          <p:cNvPicPr>
            <a:picLocks noChangeAspect="1"/>
          </p:cNvPicPr>
          <p:nvPr/>
        </p:nvPicPr>
        <p:blipFill>
          <a:blip r:embed="rId3">
            <a:extLst>
              <a:ext uri="{28A0092B-C50C-407E-A947-70E740481C1C}">
                <a14:useLocalDpi xmlns:a14="http://schemas.microsoft.com/office/drawing/2010/main" val="0"/>
              </a:ext>
            </a:extLst>
          </a:blip>
          <a:srcRect l="14743" r="14743"/>
          <a:stretch/>
        </p:blipFill>
        <p:spPr>
          <a:xfrm>
            <a:off x="6728728" y="1690688"/>
            <a:ext cx="5463273" cy="5167312"/>
          </a:xfrm>
          <a:custGeom>
            <a:avLst/>
            <a:gdLst/>
            <a:ahLst/>
            <a:cxnLst/>
            <a:rect l="l" t="t" r="r" b="b"/>
            <a:pathLst>
              <a:path w="5463273" h="5167312">
                <a:moveTo>
                  <a:pt x="2391664" y="0"/>
                </a:moveTo>
                <a:lnTo>
                  <a:pt x="2729598" y="0"/>
                </a:lnTo>
                <a:lnTo>
                  <a:pt x="3668014" y="0"/>
                </a:lnTo>
                <a:lnTo>
                  <a:pt x="5463273" y="0"/>
                </a:lnTo>
                <a:lnTo>
                  <a:pt x="5463273" y="5167310"/>
                </a:lnTo>
                <a:lnTo>
                  <a:pt x="3668014" y="5167310"/>
                </a:lnTo>
                <a:lnTo>
                  <a:pt x="3668014" y="5167312"/>
                </a:lnTo>
                <a:lnTo>
                  <a:pt x="0" y="5167312"/>
                </a:lnTo>
                <a:lnTo>
                  <a:pt x="2393879" y="952"/>
                </a:lnTo>
                <a:lnTo>
                  <a:pt x="2391664" y="952"/>
                </a:lnTo>
                <a:close/>
              </a:path>
            </a:pathLst>
          </a:custGeom>
        </p:spPr>
      </p:pic>
      <p:sp>
        <p:nvSpPr>
          <p:cNvPr id="11" name="Freeform: Shape 10">
            <a:extLst>
              <a:ext uri="{FF2B5EF4-FFF2-40B4-BE49-F238E27FC236}">
                <a16:creationId xmlns:a16="http://schemas.microsoft.com/office/drawing/2014/main" id="{581DAA37-DAFB-47C9-9EE7-11C030BEC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0688"/>
            <a:ext cx="8958061" cy="5167312"/>
          </a:xfrm>
          <a:custGeom>
            <a:avLst/>
            <a:gdLst>
              <a:gd name="connsiteX0" fmla="*/ 0 w 8958061"/>
              <a:gd name="connsiteY0" fmla="*/ 0 h 5167312"/>
              <a:gd name="connsiteX1" fmla="*/ 7885684 w 8958061"/>
              <a:gd name="connsiteY1" fmla="*/ 0 h 5167312"/>
              <a:gd name="connsiteX2" fmla="*/ 7884964 w 8958061"/>
              <a:gd name="connsiteY2" fmla="*/ 952 h 5167312"/>
              <a:gd name="connsiteX3" fmla="*/ 8958061 w 8958061"/>
              <a:gd name="connsiteY3" fmla="*/ 952 h 5167312"/>
              <a:gd name="connsiteX4" fmla="*/ 6564182 w 8958061"/>
              <a:gd name="connsiteY4" fmla="*/ 5167312 h 5167312"/>
              <a:gd name="connsiteX5" fmla="*/ 3026607 w 8958061"/>
              <a:gd name="connsiteY5" fmla="*/ 5167312 h 5167312"/>
              <a:gd name="connsiteX6" fmla="*/ 3026607 w 8958061"/>
              <a:gd name="connsiteY6" fmla="*/ 5166360 h 5167312"/>
              <a:gd name="connsiteX7" fmla="*/ 0 w 8958061"/>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8061" h="5167312">
                <a:moveTo>
                  <a:pt x="0" y="0"/>
                </a:moveTo>
                <a:lnTo>
                  <a:pt x="7885684" y="0"/>
                </a:lnTo>
                <a:lnTo>
                  <a:pt x="7884964" y="952"/>
                </a:lnTo>
                <a:lnTo>
                  <a:pt x="8958061" y="952"/>
                </a:lnTo>
                <a:lnTo>
                  <a:pt x="6564182" y="5167312"/>
                </a:lnTo>
                <a:lnTo>
                  <a:pt x="3026607" y="5167312"/>
                </a:lnTo>
                <a:lnTo>
                  <a:pt x="3026607"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841248" y="365759"/>
            <a:ext cx="7769352" cy="1325880"/>
          </a:xfrm>
        </p:spPr>
        <p:txBody>
          <a:bodyPr anchor="ctr">
            <a:normAutofit/>
          </a:bodyPr>
          <a:lstStyle/>
          <a:p>
            <a:r>
              <a:rPr lang="nl-NL" sz="3400" b="1" cap="all" dirty="0">
                <a:solidFill>
                  <a:schemeClr val="bg1"/>
                </a:solidFill>
                <a:latin typeface="Raleway" pitchFamily="2" charset="0"/>
              </a:rPr>
              <a:t>1. Wat en hoe zou jij dit doen? </a:t>
            </a:r>
          </a:p>
        </p:txBody>
      </p:sp>
      <p:sp>
        <p:nvSpPr>
          <p:cNvPr id="13" name="Freeform: Shape 12">
            <a:extLst>
              <a:ext uri="{FF2B5EF4-FFF2-40B4-BE49-F238E27FC236}">
                <a16:creationId xmlns:a16="http://schemas.microsoft.com/office/drawing/2014/main" id="{F4CBD955-7E14-485C-919F-EC1D1B9BC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5410" y="2"/>
            <a:ext cx="2986590" cy="1511301"/>
          </a:xfrm>
          <a:custGeom>
            <a:avLst/>
            <a:gdLst>
              <a:gd name="connsiteX0" fmla="*/ 697617 w 2986590"/>
              <a:gd name="connsiteY0" fmla="*/ 0 h 1511301"/>
              <a:gd name="connsiteX1" fmla="*/ 1096710 w 2986590"/>
              <a:gd name="connsiteY1" fmla="*/ 0 h 1511301"/>
              <a:gd name="connsiteX2" fmla="*/ 1191330 w 2986590"/>
              <a:gd name="connsiteY2" fmla="*/ 0 h 1511301"/>
              <a:gd name="connsiteX3" fmla="*/ 2986590 w 2986590"/>
              <a:gd name="connsiteY3" fmla="*/ 0 h 1511301"/>
              <a:gd name="connsiteX4" fmla="*/ 2986590 w 2986590"/>
              <a:gd name="connsiteY4" fmla="*/ 1511301 h 1511301"/>
              <a:gd name="connsiteX5" fmla="*/ 1191330 w 2986590"/>
              <a:gd name="connsiteY5" fmla="*/ 1511301 h 1511301"/>
              <a:gd name="connsiteX6" fmla="*/ 399093 w 2986590"/>
              <a:gd name="connsiteY6" fmla="*/ 1511301 h 1511301"/>
              <a:gd name="connsiteX7" fmla="*/ 0 w 2986590"/>
              <a:gd name="connsiteY7" fmla="*/ 1511301 h 151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590" h="1511301">
                <a:moveTo>
                  <a:pt x="697617" y="0"/>
                </a:moveTo>
                <a:lnTo>
                  <a:pt x="1096710" y="0"/>
                </a:lnTo>
                <a:lnTo>
                  <a:pt x="1191330" y="0"/>
                </a:lnTo>
                <a:lnTo>
                  <a:pt x="2986590" y="0"/>
                </a:lnTo>
                <a:lnTo>
                  <a:pt x="2986590" y="1511301"/>
                </a:lnTo>
                <a:lnTo>
                  <a:pt x="1191330" y="1511301"/>
                </a:lnTo>
                <a:lnTo>
                  <a:pt x="399093"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841248" y="2209800"/>
            <a:ext cx="5887479" cy="4010025"/>
          </a:xfrm>
        </p:spPr>
        <p:txBody>
          <a:bodyPr anchor="t">
            <a:normAutofit/>
          </a:bodyPr>
          <a:lstStyle/>
          <a:p>
            <a:pPr marL="0" indent="0">
              <a:buNone/>
            </a:pPr>
            <a:r>
              <a:rPr lang="nl-NL" sz="2400" dirty="0">
                <a:solidFill>
                  <a:srgbClr val="FFFFFF"/>
                </a:solidFill>
                <a:latin typeface="Futura Book" pitchFamily="50" charset="0"/>
              </a:rPr>
              <a:t>Uiteraard geldt er een rookverbod op het bedrijfsterrein. Toch staat er een groepje medewerkers te roken bij de opslag van gevaarlijke stoffen bij de uitgang het magazijn. Dit gebeurt vaker. Je loopt voorbij op het moment dat de eerste medewerker zijn sigaret wil gaan aansteken. </a:t>
            </a:r>
          </a:p>
          <a:p>
            <a:pPr marL="0" indent="0">
              <a:buNone/>
            </a:pPr>
            <a:endParaRPr lang="nl-NL" sz="2000" dirty="0">
              <a:solidFill>
                <a:srgbClr val="FFFFFF"/>
              </a:solidFill>
              <a:latin typeface="Futura Book" pitchFamily="50" charset="0"/>
            </a:endParaRPr>
          </a:p>
          <a:p>
            <a:pPr marL="0" indent="0">
              <a:buNone/>
            </a:pPr>
            <a:endParaRPr lang="nl-NL" sz="2000" dirty="0">
              <a:solidFill>
                <a:srgbClr val="FFFFFF"/>
              </a:solidFill>
              <a:latin typeface="Futura Book" pitchFamily="50" charset="0"/>
            </a:endParaRPr>
          </a:p>
        </p:txBody>
      </p:sp>
    </p:spTree>
    <p:extLst>
      <p:ext uri="{BB962C8B-B14F-4D97-AF65-F5344CB8AC3E}">
        <p14:creationId xmlns:p14="http://schemas.microsoft.com/office/powerpoint/2010/main" val="2127982780"/>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BF06A5-4173-45DE-87B1-0791E098A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a:extLst>
              <a:ext uri="{FF2B5EF4-FFF2-40B4-BE49-F238E27FC236}">
                <a16:creationId xmlns:a16="http://schemas.microsoft.com/office/drawing/2014/main" id="{9380C46C-0078-43AB-BA2A-BE7BA4762C0F}"/>
              </a:ext>
            </a:extLst>
          </p:cNvPr>
          <p:cNvPicPr>
            <a:picLocks noChangeAspect="1"/>
          </p:cNvPicPr>
          <p:nvPr/>
        </p:nvPicPr>
        <p:blipFill>
          <a:blip r:embed="rId3">
            <a:extLst>
              <a:ext uri="{28A0092B-C50C-407E-A947-70E740481C1C}">
                <a14:useLocalDpi xmlns:a14="http://schemas.microsoft.com/office/drawing/2010/main" val="0"/>
              </a:ext>
            </a:extLst>
          </a:blip>
          <a:srcRect l="14757" r="14757"/>
          <a:stretch/>
        </p:blipFill>
        <p:spPr>
          <a:xfrm>
            <a:off x="6728728" y="1690688"/>
            <a:ext cx="5463273" cy="5167312"/>
          </a:xfrm>
          <a:custGeom>
            <a:avLst/>
            <a:gdLst/>
            <a:ahLst/>
            <a:cxnLst/>
            <a:rect l="l" t="t" r="r" b="b"/>
            <a:pathLst>
              <a:path w="5463273" h="5167312">
                <a:moveTo>
                  <a:pt x="2391664" y="0"/>
                </a:moveTo>
                <a:lnTo>
                  <a:pt x="2729598" y="0"/>
                </a:lnTo>
                <a:lnTo>
                  <a:pt x="3668014" y="0"/>
                </a:lnTo>
                <a:lnTo>
                  <a:pt x="5463273" y="0"/>
                </a:lnTo>
                <a:lnTo>
                  <a:pt x="5463273" y="5167310"/>
                </a:lnTo>
                <a:lnTo>
                  <a:pt x="3668014" y="5167310"/>
                </a:lnTo>
                <a:lnTo>
                  <a:pt x="3668014" y="5167312"/>
                </a:lnTo>
                <a:lnTo>
                  <a:pt x="0" y="5167312"/>
                </a:lnTo>
                <a:lnTo>
                  <a:pt x="2393879" y="952"/>
                </a:lnTo>
                <a:lnTo>
                  <a:pt x="2391664" y="952"/>
                </a:lnTo>
                <a:close/>
              </a:path>
            </a:pathLst>
          </a:custGeom>
        </p:spPr>
      </p:pic>
      <p:sp>
        <p:nvSpPr>
          <p:cNvPr id="11" name="Freeform: Shape 10">
            <a:extLst>
              <a:ext uri="{FF2B5EF4-FFF2-40B4-BE49-F238E27FC236}">
                <a16:creationId xmlns:a16="http://schemas.microsoft.com/office/drawing/2014/main" id="{581DAA37-DAFB-47C9-9EE7-11C030BEC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0688"/>
            <a:ext cx="8958061" cy="5167312"/>
          </a:xfrm>
          <a:custGeom>
            <a:avLst/>
            <a:gdLst>
              <a:gd name="connsiteX0" fmla="*/ 0 w 8958061"/>
              <a:gd name="connsiteY0" fmla="*/ 0 h 5167312"/>
              <a:gd name="connsiteX1" fmla="*/ 7885684 w 8958061"/>
              <a:gd name="connsiteY1" fmla="*/ 0 h 5167312"/>
              <a:gd name="connsiteX2" fmla="*/ 7884964 w 8958061"/>
              <a:gd name="connsiteY2" fmla="*/ 952 h 5167312"/>
              <a:gd name="connsiteX3" fmla="*/ 8958061 w 8958061"/>
              <a:gd name="connsiteY3" fmla="*/ 952 h 5167312"/>
              <a:gd name="connsiteX4" fmla="*/ 6564182 w 8958061"/>
              <a:gd name="connsiteY4" fmla="*/ 5167312 h 5167312"/>
              <a:gd name="connsiteX5" fmla="*/ 3026607 w 8958061"/>
              <a:gd name="connsiteY5" fmla="*/ 5167312 h 5167312"/>
              <a:gd name="connsiteX6" fmla="*/ 3026607 w 8958061"/>
              <a:gd name="connsiteY6" fmla="*/ 5166360 h 5167312"/>
              <a:gd name="connsiteX7" fmla="*/ 0 w 8958061"/>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8061" h="5167312">
                <a:moveTo>
                  <a:pt x="0" y="0"/>
                </a:moveTo>
                <a:lnTo>
                  <a:pt x="7885684" y="0"/>
                </a:lnTo>
                <a:lnTo>
                  <a:pt x="7884964" y="952"/>
                </a:lnTo>
                <a:lnTo>
                  <a:pt x="8958061" y="952"/>
                </a:lnTo>
                <a:lnTo>
                  <a:pt x="6564182" y="5167312"/>
                </a:lnTo>
                <a:lnTo>
                  <a:pt x="3026607" y="5167312"/>
                </a:lnTo>
                <a:lnTo>
                  <a:pt x="3026607"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841248" y="365759"/>
            <a:ext cx="7769352" cy="1325880"/>
          </a:xfrm>
        </p:spPr>
        <p:txBody>
          <a:bodyPr anchor="ctr">
            <a:normAutofit/>
          </a:bodyPr>
          <a:lstStyle/>
          <a:p>
            <a:r>
              <a:rPr lang="nl-NL" sz="3400" b="1" cap="all" dirty="0">
                <a:solidFill>
                  <a:schemeClr val="bg1"/>
                </a:solidFill>
                <a:latin typeface="Raleway" pitchFamily="2" charset="0"/>
              </a:rPr>
              <a:t>2. Wat en hoe zou jij dit doen? </a:t>
            </a:r>
          </a:p>
        </p:txBody>
      </p:sp>
      <p:sp>
        <p:nvSpPr>
          <p:cNvPr id="13" name="Freeform: Shape 12">
            <a:extLst>
              <a:ext uri="{FF2B5EF4-FFF2-40B4-BE49-F238E27FC236}">
                <a16:creationId xmlns:a16="http://schemas.microsoft.com/office/drawing/2014/main" id="{F4CBD955-7E14-485C-919F-EC1D1B9BC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5410" y="2"/>
            <a:ext cx="2986590" cy="1511301"/>
          </a:xfrm>
          <a:custGeom>
            <a:avLst/>
            <a:gdLst>
              <a:gd name="connsiteX0" fmla="*/ 697617 w 2986590"/>
              <a:gd name="connsiteY0" fmla="*/ 0 h 1511301"/>
              <a:gd name="connsiteX1" fmla="*/ 1096710 w 2986590"/>
              <a:gd name="connsiteY1" fmla="*/ 0 h 1511301"/>
              <a:gd name="connsiteX2" fmla="*/ 1191330 w 2986590"/>
              <a:gd name="connsiteY2" fmla="*/ 0 h 1511301"/>
              <a:gd name="connsiteX3" fmla="*/ 2986590 w 2986590"/>
              <a:gd name="connsiteY3" fmla="*/ 0 h 1511301"/>
              <a:gd name="connsiteX4" fmla="*/ 2986590 w 2986590"/>
              <a:gd name="connsiteY4" fmla="*/ 1511301 h 1511301"/>
              <a:gd name="connsiteX5" fmla="*/ 1191330 w 2986590"/>
              <a:gd name="connsiteY5" fmla="*/ 1511301 h 1511301"/>
              <a:gd name="connsiteX6" fmla="*/ 399093 w 2986590"/>
              <a:gd name="connsiteY6" fmla="*/ 1511301 h 1511301"/>
              <a:gd name="connsiteX7" fmla="*/ 0 w 2986590"/>
              <a:gd name="connsiteY7" fmla="*/ 1511301 h 151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590" h="1511301">
                <a:moveTo>
                  <a:pt x="697617" y="0"/>
                </a:moveTo>
                <a:lnTo>
                  <a:pt x="1096710" y="0"/>
                </a:lnTo>
                <a:lnTo>
                  <a:pt x="1191330" y="0"/>
                </a:lnTo>
                <a:lnTo>
                  <a:pt x="2986590" y="0"/>
                </a:lnTo>
                <a:lnTo>
                  <a:pt x="2986590" y="1511301"/>
                </a:lnTo>
                <a:lnTo>
                  <a:pt x="1191330" y="1511301"/>
                </a:lnTo>
                <a:lnTo>
                  <a:pt x="399093"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841248" y="2209800"/>
            <a:ext cx="5887479" cy="4010025"/>
          </a:xfrm>
        </p:spPr>
        <p:txBody>
          <a:bodyPr anchor="t">
            <a:normAutofit/>
          </a:bodyPr>
          <a:lstStyle/>
          <a:p>
            <a:pPr marL="0" indent="0">
              <a:buNone/>
            </a:pPr>
            <a:r>
              <a:rPr lang="nl-NL" dirty="0">
                <a:latin typeface="Futura Book" pitchFamily="50" charset="0"/>
              </a:rPr>
              <a:t>Je bent aan het werk op de </a:t>
            </a:r>
            <a:r>
              <a:rPr lang="nl-NL" sz="2400" dirty="0">
                <a:latin typeface="Futura Book" pitchFamily="50" charset="0"/>
              </a:rPr>
              <a:t>bouwplaats. Vanuit je ooghoek zie je dat een leidinggevende met een externe adviseur zonder helm en veiligheidsschoenen over de bouwplaats loopt. Tot je verbazing is dit al de 2</a:t>
            </a:r>
            <a:r>
              <a:rPr lang="nl-NL" sz="2400" baseline="30000" dirty="0">
                <a:latin typeface="Futura Book" pitchFamily="50" charset="0"/>
              </a:rPr>
              <a:t>e</a:t>
            </a:r>
            <a:r>
              <a:rPr lang="nl-NL" sz="2400" dirty="0">
                <a:latin typeface="Futura Book" pitchFamily="50" charset="0"/>
              </a:rPr>
              <a:t> keer deze week.</a:t>
            </a:r>
            <a:endParaRPr lang="nl-NL" sz="2400" dirty="0">
              <a:solidFill>
                <a:srgbClr val="FFFFFF"/>
              </a:solidFill>
              <a:latin typeface="Futura Book" pitchFamily="50" charset="0"/>
            </a:endParaRPr>
          </a:p>
          <a:p>
            <a:pPr marL="0" indent="0">
              <a:buNone/>
            </a:pPr>
            <a:endParaRPr lang="nl-NL" dirty="0">
              <a:solidFill>
                <a:srgbClr val="FFFFFF"/>
              </a:solidFill>
              <a:latin typeface="Futura Book" pitchFamily="50" charset="0"/>
            </a:endParaRPr>
          </a:p>
        </p:txBody>
      </p:sp>
    </p:spTree>
    <p:extLst>
      <p:ext uri="{BB962C8B-B14F-4D97-AF65-F5344CB8AC3E}">
        <p14:creationId xmlns:p14="http://schemas.microsoft.com/office/powerpoint/2010/main" val="2206101861"/>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EBF06A5-4173-45DE-87B1-0791E098A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a:extLst>
              <a:ext uri="{FF2B5EF4-FFF2-40B4-BE49-F238E27FC236}">
                <a16:creationId xmlns:a16="http://schemas.microsoft.com/office/drawing/2014/main" id="{9380C46C-0078-43AB-BA2A-BE7BA4762C0F}"/>
              </a:ext>
            </a:extLst>
          </p:cNvPr>
          <p:cNvPicPr>
            <a:picLocks noChangeAspect="1"/>
          </p:cNvPicPr>
          <p:nvPr/>
        </p:nvPicPr>
        <p:blipFill>
          <a:blip r:embed="rId3">
            <a:extLst>
              <a:ext uri="{28A0092B-C50C-407E-A947-70E740481C1C}">
                <a14:useLocalDpi xmlns:a14="http://schemas.microsoft.com/office/drawing/2010/main" val="0"/>
              </a:ext>
            </a:extLst>
          </a:blip>
          <a:srcRect l="14800" r="14800"/>
          <a:stretch/>
        </p:blipFill>
        <p:spPr>
          <a:xfrm>
            <a:off x="6728728" y="1690688"/>
            <a:ext cx="5463273" cy="5167312"/>
          </a:xfrm>
          <a:custGeom>
            <a:avLst/>
            <a:gdLst/>
            <a:ahLst/>
            <a:cxnLst/>
            <a:rect l="l" t="t" r="r" b="b"/>
            <a:pathLst>
              <a:path w="5463273" h="5167312">
                <a:moveTo>
                  <a:pt x="2391664" y="0"/>
                </a:moveTo>
                <a:lnTo>
                  <a:pt x="2729598" y="0"/>
                </a:lnTo>
                <a:lnTo>
                  <a:pt x="3668014" y="0"/>
                </a:lnTo>
                <a:lnTo>
                  <a:pt x="5463273" y="0"/>
                </a:lnTo>
                <a:lnTo>
                  <a:pt x="5463273" y="5167310"/>
                </a:lnTo>
                <a:lnTo>
                  <a:pt x="3668014" y="5167310"/>
                </a:lnTo>
                <a:lnTo>
                  <a:pt x="3668014" y="5167312"/>
                </a:lnTo>
                <a:lnTo>
                  <a:pt x="0" y="5167312"/>
                </a:lnTo>
                <a:lnTo>
                  <a:pt x="2393879" y="952"/>
                </a:lnTo>
                <a:lnTo>
                  <a:pt x="2391664" y="952"/>
                </a:lnTo>
                <a:close/>
              </a:path>
            </a:pathLst>
          </a:custGeom>
        </p:spPr>
      </p:pic>
      <p:sp>
        <p:nvSpPr>
          <p:cNvPr id="13" name="Freeform: Shape 12">
            <a:extLst>
              <a:ext uri="{FF2B5EF4-FFF2-40B4-BE49-F238E27FC236}">
                <a16:creationId xmlns:a16="http://schemas.microsoft.com/office/drawing/2014/main" id="{581DAA37-DAFB-47C9-9EE7-11C030BEC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0688"/>
            <a:ext cx="8958061" cy="5167312"/>
          </a:xfrm>
          <a:custGeom>
            <a:avLst/>
            <a:gdLst>
              <a:gd name="connsiteX0" fmla="*/ 0 w 8958061"/>
              <a:gd name="connsiteY0" fmla="*/ 0 h 5167312"/>
              <a:gd name="connsiteX1" fmla="*/ 7885684 w 8958061"/>
              <a:gd name="connsiteY1" fmla="*/ 0 h 5167312"/>
              <a:gd name="connsiteX2" fmla="*/ 7884964 w 8958061"/>
              <a:gd name="connsiteY2" fmla="*/ 952 h 5167312"/>
              <a:gd name="connsiteX3" fmla="*/ 8958061 w 8958061"/>
              <a:gd name="connsiteY3" fmla="*/ 952 h 5167312"/>
              <a:gd name="connsiteX4" fmla="*/ 6564182 w 8958061"/>
              <a:gd name="connsiteY4" fmla="*/ 5167312 h 5167312"/>
              <a:gd name="connsiteX5" fmla="*/ 3026607 w 8958061"/>
              <a:gd name="connsiteY5" fmla="*/ 5167312 h 5167312"/>
              <a:gd name="connsiteX6" fmla="*/ 3026607 w 8958061"/>
              <a:gd name="connsiteY6" fmla="*/ 5166360 h 5167312"/>
              <a:gd name="connsiteX7" fmla="*/ 0 w 8958061"/>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8061" h="5167312">
                <a:moveTo>
                  <a:pt x="0" y="0"/>
                </a:moveTo>
                <a:lnTo>
                  <a:pt x="7885684" y="0"/>
                </a:lnTo>
                <a:lnTo>
                  <a:pt x="7884964" y="952"/>
                </a:lnTo>
                <a:lnTo>
                  <a:pt x="8958061" y="952"/>
                </a:lnTo>
                <a:lnTo>
                  <a:pt x="6564182" y="5167312"/>
                </a:lnTo>
                <a:lnTo>
                  <a:pt x="3026607" y="5167312"/>
                </a:lnTo>
                <a:lnTo>
                  <a:pt x="3026607"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841248" y="365759"/>
            <a:ext cx="7769352" cy="1325880"/>
          </a:xfrm>
        </p:spPr>
        <p:txBody>
          <a:bodyPr anchor="ctr">
            <a:normAutofit/>
          </a:bodyPr>
          <a:lstStyle/>
          <a:p>
            <a:r>
              <a:rPr lang="nl-NL" sz="3400" b="1" cap="all" dirty="0">
                <a:solidFill>
                  <a:schemeClr val="bg1"/>
                </a:solidFill>
                <a:latin typeface="Raleway" pitchFamily="2" charset="0"/>
              </a:rPr>
              <a:t>3. Wat en hoe zou jij dit doen? </a:t>
            </a:r>
          </a:p>
        </p:txBody>
      </p:sp>
      <p:sp>
        <p:nvSpPr>
          <p:cNvPr id="15" name="Freeform: Shape 14">
            <a:extLst>
              <a:ext uri="{FF2B5EF4-FFF2-40B4-BE49-F238E27FC236}">
                <a16:creationId xmlns:a16="http://schemas.microsoft.com/office/drawing/2014/main" id="{F4CBD955-7E14-485C-919F-EC1D1B9BC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5410" y="2"/>
            <a:ext cx="2986590" cy="1511301"/>
          </a:xfrm>
          <a:custGeom>
            <a:avLst/>
            <a:gdLst>
              <a:gd name="connsiteX0" fmla="*/ 697617 w 2986590"/>
              <a:gd name="connsiteY0" fmla="*/ 0 h 1511301"/>
              <a:gd name="connsiteX1" fmla="*/ 1096710 w 2986590"/>
              <a:gd name="connsiteY1" fmla="*/ 0 h 1511301"/>
              <a:gd name="connsiteX2" fmla="*/ 1191330 w 2986590"/>
              <a:gd name="connsiteY2" fmla="*/ 0 h 1511301"/>
              <a:gd name="connsiteX3" fmla="*/ 2986590 w 2986590"/>
              <a:gd name="connsiteY3" fmla="*/ 0 h 1511301"/>
              <a:gd name="connsiteX4" fmla="*/ 2986590 w 2986590"/>
              <a:gd name="connsiteY4" fmla="*/ 1511301 h 1511301"/>
              <a:gd name="connsiteX5" fmla="*/ 1191330 w 2986590"/>
              <a:gd name="connsiteY5" fmla="*/ 1511301 h 1511301"/>
              <a:gd name="connsiteX6" fmla="*/ 399093 w 2986590"/>
              <a:gd name="connsiteY6" fmla="*/ 1511301 h 1511301"/>
              <a:gd name="connsiteX7" fmla="*/ 0 w 2986590"/>
              <a:gd name="connsiteY7" fmla="*/ 1511301 h 151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590" h="1511301">
                <a:moveTo>
                  <a:pt x="697617" y="0"/>
                </a:moveTo>
                <a:lnTo>
                  <a:pt x="1096710" y="0"/>
                </a:lnTo>
                <a:lnTo>
                  <a:pt x="1191330" y="0"/>
                </a:lnTo>
                <a:lnTo>
                  <a:pt x="2986590" y="0"/>
                </a:lnTo>
                <a:lnTo>
                  <a:pt x="2986590" y="1511301"/>
                </a:lnTo>
                <a:lnTo>
                  <a:pt x="1191330" y="1511301"/>
                </a:lnTo>
                <a:lnTo>
                  <a:pt x="399093"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841248" y="2209800"/>
            <a:ext cx="5887479" cy="4010025"/>
          </a:xfrm>
        </p:spPr>
        <p:txBody>
          <a:bodyPr anchor="t">
            <a:normAutofit/>
          </a:bodyPr>
          <a:lstStyle/>
          <a:p>
            <a:pPr marL="0" indent="0">
              <a:buNone/>
            </a:pPr>
            <a:r>
              <a:rPr lang="nl-NL" sz="2400" dirty="0">
                <a:latin typeface="Futura Book" pitchFamily="50" charset="0"/>
              </a:rPr>
              <a:t>Het is erg druk. Het werk met de heftruck moet gedaan worden. Een collega die geen certificaat heeft gaat dit wel doen, nadat hij met aan andere collega daarover gesproken heeft. Best handig en het werk wordt toch gedaan. </a:t>
            </a:r>
          </a:p>
        </p:txBody>
      </p:sp>
    </p:spTree>
    <p:extLst>
      <p:ext uri="{BB962C8B-B14F-4D97-AF65-F5344CB8AC3E}">
        <p14:creationId xmlns:p14="http://schemas.microsoft.com/office/powerpoint/2010/main" val="2827971086"/>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EBF06A5-4173-45DE-87B1-0791E098A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a:extLst>
              <a:ext uri="{FF2B5EF4-FFF2-40B4-BE49-F238E27FC236}">
                <a16:creationId xmlns:a16="http://schemas.microsoft.com/office/drawing/2014/main" id="{9380C46C-0078-43AB-BA2A-BE7BA4762C0F}"/>
              </a:ext>
            </a:extLst>
          </p:cNvPr>
          <p:cNvPicPr>
            <a:picLocks noChangeAspect="1"/>
          </p:cNvPicPr>
          <p:nvPr/>
        </p:nvPicPr>
        <p:blipFill>
          <a:blip r:embed="rId3">
            <a:extLst>
              <a:ext uri="{28A0092B-C50C-407E-A947-70E740481C1C}">
                <a14:useLocalDpi xmlns:a14="http://schemas.microsoft.com/office/drawing/2010/main" val="0"/>
              </a:ext>
            </a:extLst>
          </a:blip>
          <a:srcRect l="14810" r="14810"/>
          <a:stretch/>
        </p:blipFill>
        <p:spPr>
          <a:xfrm>
            <a:off x="6728728" y="1690688"/>
            <a:ext cx="5463273" cy="5167312"/>
          </a:xfrm>
          <a:custGeom>
            <a:avLst/>
            <a:gdLst/>
            <a:ahLst/>
            <a:cxnLst/>
            <a:rect l="l" t="t" r="r" b="b"/>
            <a:pathLst>
              <a:path w="5463273" h="5167312">
                <a:moveTo>
                  <a:pt x="2391664" y="0"/>
                </a:moveTo>
                <a:lnTo>
                  <a:pt x="2729598" y="0"/>
                </a:lnTo>
                <a:lnTo>
                  <a:pt x="3668014" y="0"/>
                </a:lnTo>
                <a:lnTo>
                  <a:pt x="5463273" y="0"/>
                </a:lnTo>
                <a:lnTo>
                  <a:pt x="5463273" y="5167310"/>
                </a:lnTo>
                <a:lnTo>
                  <a:pt x="3668014" y="5167310"/>
                </a:lnTo>
                <a:lnTo>
                  <a:pt x="3668014" y="5167312"/>
                </a:lnTo>
                <a:lnTo>
                  <a:pt x="0" y="5167312"/>
                </a:lnTo>
                <a:lnTo>
                  <a:pt x="2393879" y="952"/>
                </a:lnTo>
                <a:lnTo>
                  <a:pt x="2391664" y="952"/>
                </a:lnTo>
                <a:close/>
              </a:path>
            </a:pathLst>
          </a:custGeom>
        </p:spPr>
      </p:pic>
      <p:sp>
        <p:nvSpPr>
          <p:cNvPr id="13" name="Freeform: Shape 12">
            <a:extLst>
              <a:ext uri="{FF2B5EF4-FFF2-40B4-BE49-F238E27FC236}">
                <a16:creationId xmlns:a16="http://schemas.microsoft.com/office/drawing/2014/main" id="{581DAA37-DAFB-47C9-9EE7-11C030BEC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0688"/>
            <a:ext cx="8958061" cy="5167312"/>
          </a:xfrm>
          <a:custGeom>
            <a:avLst/>
            <a:gdLst>
              <a:gd name="connsiteX0" fmla="*/ 0 w 8958061"/>
              <a:gd name="connsiteY0" fmla="*/ 0 h 5167312"/>
              <a:gd name="connsiteX1" fmla="*/ 7885684 w 8958061"/>
              <a:gd name="connsiteY1" fmla="*/ 0 h 5167312"/>
              <a:gd name="connsiteX2" fmla="*/ 7884964 w 8958061"/>
              <a:gd name="connsiteY2" fmla="*/ 952 h 5167312"/>
              <a:gd name="connsiteX3" fmla="*/ 8958061 w 8958061"/>
              <a:gd name="connsiteY3" fmla="*/ 952 h 5167312"/>
              <a:gd name="connsiteX4" fmla="*/ 6564182 w 8958061"/>
              <a:gd name="connsiteY4" fmla="*/ 5167312 h 5167312"/>
              <a:gd name="connsiteX5" fmla="*/ 3026607 w 8958061"/>
              <a:gd name="connsiteY5" fmla="*/ 5167312 h 5167312"/>
              <a:gd name="connsiteX6" fmla="*/ 3026607 w 8958061"/>
              <a:gd name="connsiteY6" fmla="*/ 5166360 h 5167312"/>
              <a:gd name="connsiteX7" fmla="*/ 0 w 8958061"/>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8061" h="5167312">
                <a:moveTo>
                  <a:pt x="0" y="0"/>
                </a:moveTo>
                <a:lnTo>
                  <a:pt x="7885684" y="0"/>
                </a:lnTo>
                <a:lnTo>
                  <a:pt x="7884964" y="952"/>
                </a:lnTo>
                <a:lnTo>
                  <a:pt x="8958061" y="952"/>
                </a:lnTo>
                <a:lnTo>
                  <a:pt x="6564182" y="5167312"/>
                </a:lnTo>
                <a:lnTo>
                  <a:pt x="3026607" y="5167312"/>
                </a:lnTo>
                <a:lnTo>
                  <a:pt x="3026607"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841248" y="365759"/>
            <a:ext cx="7769352" cy="1325880"/>
          </a:xfrm>
        </p:spPr>
        <p:txBody>
          <a:bodyPr anchor="ctr">
            <a:normAutofit/>
          </a:bodyPr>
          <a:lstStyle/>
          <a:p>
            <a:r>
              <a:rPr lang="nl-NL" sz="3400" b="1" cap="all" dirty="0">
                <a:solidFill>
                  <a:schemeClr val="bg1"/>
                </a:solidFill>
                <a:latin typeface="Raleway" pitchFamily="2" charset="0"/>
              </a:rPr>
              <a:t>4. Wat en hoe zou jij dit doen? </a:t>
            </a:r>
          </a:p>
        </p:txBody>
      </p:sp>
      <p:sp>
        <p:nvSpPr>
          <p:cNvPr id="15" name="Freeform: Shape 14">
            <a:extLst>
              <a:ext uri="{FF2B5EF4-FFF2-40B4-BE49-F238E27FC236}">
                <a16:creationId xmlns:a16="http://schemas.microsoft.com/office/drawing/2014/main" id="{F4CBD955-7E14-485C-919F-EC1D1B9BC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5410" y="2"/>
            <a:ext cx="2986590" cy="1511301"/>
          </a:xfrm>
          <a:custGeom>
            <a:avLst/>
            <a:gdLst>
              <a:gd name="connsiteX0" fmla="*/ 697617 w 2986590"/>
              <a:gd name="connsiteY0" fmla="*/ 0 h 1511301"/>
              <a:gd name="connsiteX1" fmla="*/ 1096710 w 2986590"/>
              <a:gd name="connsiteY1" fmla="*/ 0 h 1511301"/>
              <a:gd name="connsiteX2" fmla="*/ 1191330 w 2986590"/>
              <a:gd name="connsiteY2" fmla="*/ 0 h 1511301"/>
              <a:gd name="connsiteX3" fmla="*/ 2986590 w 2986590"/>
              <a:gd name="connsiteY3" fmla="*/ 0 h 1511301"/>
              <a:gd name="connsiteX4" fmla="*/ 2986590 w 2986590"/>
              <a:gd name="connsiteY4" fmla="*/ 1511301 h 1511301"/>
              <a:gd name="connsiteX5" fmla="*/ 1191330 w 2986590"/>
              <a:gd name="connsiteY5" fmla="*/ 1511301 h 1511301"/>
              <a:gd name="connsiteX6" fmla="*/ 399093 w 2986590"/>
              <a:gd name="connsiteY6" fmla="*/ 1511301 h 1511301"/>
              <a:gd name="connsiteX7" fmla="*/ 0 w 2986590"/>
              <a:gd name="connsiteY7" fmla="*/ 1511301 h 151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590" h="1511301">
                <a:moveTo>
                  <a:pt x="697617" y="0"/>
                </a:moveTo>
                <a:lnTo>
                  <a:pt x="1096710" y="0"/>
                </a:lnTo>
                <a:lnTo>
                  <a:pt x="1191330" y="0"/>
                </a:lnTo>
                <a:lnTo>
                  <a:pt x="2986590" y="0"/>
                </a:lnTo>
                <a:lnTo>
                  <a:pt x="2986590" y="1511301"/>
                </a:lnTo>
                <a:lnTo>
                  <a:pt x="1191330" y="1511301"/>
                </a:lnTo>
                <a:lnTo>
                  <a:pt x="399093"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841248" y="2209800"/>
            <a:ext cx="5887479" cy="4010025"/>
          </a:xfrm>
        </p:spPr>
        <p:txBody>
          <a:bodyPr anchor="t">
            <a:normAutofit/>
          </a:bodyPr>
          <a:lstStyle/>
          <a:p>
            <a:pPr marL="0" indent="0">
              <a:buNone/>
            </a:pPr>
            <a:r>
              <a:rPr lang="nl-NL" sz="2400" dirty="0">
                <a:latin typeface="Futura Book" pitchFamily="50" charset="0"/>
              </a:rPr>
              <a:t>Je bent aan het werk op de bouwplaats. Werknemers van een onderaannemer zijn gevelbeplating aan het hijsen met een hoogwerker. De gevelplaat worden gemonteerd door een werknemer die onder de hoogwerker staat.</a:t>
            </a:r>
          </a:p>
        </p:txBody>
      </p:sp>
    </p:spTree>
    <p:extLst>
      <p:ext uri="{BB962C8B-B14F-4D97-AF65-F5344CB8AC3E}">
        <p14:creationId xmlns:p14="http://schemas.microsoft.com/office/powerpoint/2010/main" val="314775119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524000" y="2245809"/>
            <a:ext cx="9144000" cy="1564716"/>
          </a:xfrm>
        </p:spPr>
        <p:txBody>
          <a:bodyPr vert="horz" lIns="91440" tIns="45720" rIns="91440" bIns="45720" rtlCol="0" anchor="b">
            <a:normAutofit/>
          </a:bodyPr>
          <a:lstStyle/>
          <a:p>
            <a:r>
              <a:rPr lang="en-US" sz="4800" b="1" kern="1200" cap="all" dirty="0" err="1">
                <a:solidFill>
                  <a:schemeClr val="tx1"/>
                </a:solidFill>
                <a:latin typeface="Raleway" pitchFamily="2" charset="0"/>
              </a:rPr>
              <a:t>Conclusie</a:t>
            </a:r>
            <a:endParaRPr lang="en-US" sz="4800" b="1" kern="1200" cap="all" dirty="0">
              <a:solidFill>
                <a:schemeClr val="tx1"/>
              </a:solidFill>
              <a:latin typeface="Raleway" pitchFamily="2" charset="0"/>
            </a:endParaRPr>
          </a:p>
        </p:txBody>
      </p:sp>
      <p:sp>
        <p:nvSpPr>
          <p:cNvPr id="7"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3"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37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r>
              <a:rPr lang="nl-NL" b="1" dirty="0">
                <a:latin typeface="Raleway" pitchFamily="2" charset="0"/>
              </a:rPr>
              <a:t>WAAROM SAFETY FIRST?</a:t>
            </a:r>
          </a:p>
        </p:txBody>
      </p:sp>
      <p:sp>
        <p:nvSpPr>
          <p:cNvPr id="17" name="Freeform: Shape 16">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176272"/>
            <a:ext cx="9367204" cy="4041648"/>
          </a:xfrm>
        </p:spPr>
        <p:txBody>
          <a:bodyPr anchor="t">
            <a:normAutofit/>
          </a:bodyPr>
          <a:lstStyle/>
          <a:p>
            <a:pPr marL="0" indent="0">
              <a:buNone/>
            </a:pPr>
            <a:r>
              <a:rPr lang="nl-NL" sz="2400" b="1" dirty="0">
                <a:latin typeface="Futura Book" pitchFamily="50" charset="0"/>
              </a:rPr>
              <a:t>Inspectie SZW jaarplan 2020</a:t>
            </a:r>
          </a:p>
          <a:p>
            <a:pPr lvl="1"/>
            <a:r>
              <a:rPr lang="nl-NL" sz="2000" dirty="0">
                <a:latin typeface="Futura Book" pitchFamily="50" charset="0"/>
              </a:rPr>
              <a:t>Dodelijke ongevallen per jaar;  2019-18 en 2020-13</a:t>
            </a:r>
          </a:p>
          <a:p>
            <a:pPr lvl="1"/>
            <a:r>
              <a:rPr lang="nl-NL" sz="2000" dirty="0">
                <a:latin typeface="Futura Book" pitchFamily="50" charset="0"/>
              </a:rPr>
              <a:t>Per jaar overlijden 4.100 mensen ten gevolge van beroepsziekten</a:t>
            </a:r>
          </a:p>
          <a:p>
            <a:pPr lvl="1"/>
            <a:r>
              <a:rPr lang="nl-NL" sz="2000" dirty="0">
                <a:latin typeface="Futura Book" pitchFamily="50" charset="0"/>
              </a:rPr>
              <a:t>3.000 mensen uit deze groep overlijden als gevolg van blootstelling aan gevaarlijke stoffen</a:t>
            </a:r>
          </a:p>
          <a:p>
            <a:pPr lvl="1">
              <a:buFont typeface="Courier New" panose="02070309020205020404" pitchFamily="49" charset="0"/>
              <a:buChar char="o"/>
            </a:pPr>
            <a:endParaRPr lang="nl-NL" sz="2000" dirty="0">
              <a:latin typeface="Futura Book" pitchFamily="50" charset="0"/>
            </a:endParaRPr>
          </a:p>
          <a:p>
            <a:pPr marL="0" indent="0">
              <a:buNone/>
            </a:pPr>
            <a:r>
              <a:rPr lang="nl-NL" sz="2400" b="1" dirty="0">
                <a:latin typeface="Futura Book" pitchFamily="50" charset="0"/>
              </a:rPr>
              <a:t>Volksgezondheidenzorg.info</a:t>
            </a:r>
          </a:p>
          <a:p>
            <a:pPr marL="0" indent="0">
              <a:buNone/>
            </a:pPr>
            <a:r>
              <a:rPr lang="nl-NL" sz="2000" dirty="0">
                <a:latin typeface="Futura Book" pitchFamily="50" charset="0"/>
              </a:rPr>
              <a:t>2.000 mensen overlijden aan beroepslongziekten (2017) als gevolg van blootstelling aan stoffen op het werk</a:t>
            </a:r>
          </a:p>
          <a:p>
            <a:pPr marL="0" indent="0">
              <a:buNone/>
            </a:pPr>
            <a:endParaRPr lang="nl-NL" sz="2400" dirty="0"/>
          </a:p>
          <a:p>
            <a:pPr marL="0" indent="0" algn="r">
              <a:buNone/>
            </a:pPr>
            <a:r>
              <a:rPr lang="nl-NL" sz="1400" i="1" dirty="0"/>
              <a:t>Inspectie SZW, jaarplan 2020, blz. 27</a:t>
            </a:r>
          </a:p>
          <a:p>
            <a:pPr marL="0" indent="0">
              <a:buNone/>
            </a:pPr>
            <a:endParaRPr lang="nl-NL" sz="2400" dirty="0"/>
          </a:p>
        </p:txBody>
      </p:sp>
    </p:spTree>
    <p:extLst>
      <p:ext uri="{BB962C8B-B14F-4D97-AF65-F5344CB8AC3E}">
        <p14:creationId xmlns:p14="http://schemas.microsoft.com/office/powerpoint/2010/main" val="421243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r>
              <a:rPr lang="nl-NL" sz="3600" b="1" cap="all" dirty="0">
                <a:latin typeface="Raleway" pitchFamily="2" charset="0"/>
              </a:rPr>
              <a:t>Basisregels (principes) Veiligheid</a:t>
            </a:r>
            <a:endParaRPr lang="nl-NL" sz="3700" b="1" cap="all" dirty="0">
              <a:latin typeface="Raleway" pitchFamily="2" charset="0"/>
            </a:endParaRP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1908048"/>
            <a:ext cx="9367204" cy="4041648"/>
          </a:xfrm>
        </p:spPr>
        <p:txBody>
          <a:bodyPr anchor="t">
            <a:normAutofit/>
          </a:bodyPr>
          <a:lstStyle/>
          <a:p>
            <a:r>
              <a:rPr lang="nl-NL" sz="2400" dirty="0">
                <a:latin typeface="Futura Book" pitchFamily="50" charset="0"/>
              </a:rPr>
              <a:t>Veilig en gezond werken kan altijd</a:t>
            </a:r>
          </a:p>
          <a:p>
            <a:r>
              <a:rPr lang="nl-NL" sz="2400" dirty="0">
                <a:latin typeface="Futura Book" pitchFamily="50" charset="0"/>
              </a:rPr>
              <a:t>Veiligheid levert tijd op (kost geen tijd!)</a:t>
            </a:r>
          </a:p>
          <a:p>
            <a:r>
              <a:rPr lang="nl-NL" sz="2400" dirty="0">
                <a:latin typeface="Futura Book" pitchFamily="50" charset="0"/>
              </a:rPr>
              <a:t>Veilig werken doe je samen (</a:t>
            </a:r>
            <a:r>
              <a:rPr lang="nl-NL" sz="2400" i="1" dirty="0">
                <a:latin typeface="Futura Book" pitchFamily="50" charset="0"/>
              </a:rPr>
              <a:t>en begint bij jezelf</a:t>
            </a:r>
            <a:r>
              <a:rPr lang="nl-NL" sz="2400" dirty="0">
                <a:latin typeface="Futura Book" pitchFamily="50" charset="0"/>
              </a:rPr>
              <a:t>)</a:t>
            </a:r>
          </a:p>
          <a:p>
            <a:r>
              <a:rPr lang="nl-NL" sz="2400" dirty="0">
                <a:latin typeface="Futura Book" pitchFamily="50" charset="0"/>
              </a:rPr>
              <a:t>We stimuleren elkaar op veilig gedrag (</a:t>
            </a:r>
            <a:r>
              <a:rPr lang="nl-NL" sz="2400" i="1" dirty="0">
                <a:latin typeface="Futura Book" pitchFamily="50" charset="0"/>
              </a:rPr>
              <a:t>i.p.v. aanspreken op</a:t>
            </a:r>
            <a:r>
              <a:rPr lang="nl-NL" sz="2400" dirty="0">
                <a:latin typeface="Futura Book" pitchFamily="50" charset="0"/>
              </a:rPr>
              <a:t>)</a:t>
            </a:r>
          </a:p>
          <a:p>
            <a:r>
              <a:rPr lang="nl-NL" sz="2400" dirty="0">
                <a:latin typeface="Futura Book" pitchFamily="50" charset="0"/>
              </a:rPr>
              <a:t>Veiligheid zit in je, ook buiten werktijd (waarde)</a:t>
            </a:r>
          </a:p>
          <a:p>
            <a:pPr marL="0" indent="0">
              <a:buNone/>
            </a:pPr>
            <a:endParaRPr lang="nl-NL" sz="2400" dirty="0">
              <a:latin typeface="Futura Book" pitchFamily="50" charset="0"/>
            </a:endParaRPr>
          </a:p>
          <a:p>
            <a:pPr marL="0" indent="0">
              <a:buNone/>
            </a:pPr>
            <a:r>
              <a:rPr lang="nl-NL" sz="2400" dirty="0">
                <a:latin typeface="Futura Book" pitchFamily="50" charset="0"/>
              </a:rPr>
              <a:t>De </a:t>
            </a:r>
            <a:r>
              <a:rPr lang="nl-NL" sz="2400" b="1" dirty="0">
                <a:latin typeface="Futura Book" pitchFamily="50" charset="0"/>
              </a:rPr>
              <a:t>VCA norm </a:t>
            </a:r>
            <a:r>
              <a:rPr lang="nl-NL" sz="2400" dirty="0">
                <a:latin typeface="Futura Book" pitchFamily="50" charset="0"/>
              </a:rPr>
              <a:t>is een methode om veiligheid op de werkvloer  structureel aan te pakken. Ga naar </a:t>
            </a:r>
            <a:r>
              <a:rPr lang="nl-NL" sz="2400" b="1" dirty="0">
                <a:latin typeface="Futura Book" pitchFamily="50" charset="0"/>
              </a:rPr>
              <a:t>https://oohd.plusport.com </a:t>
            </a:r>
            <a:r>
              <a:rPr lang="nl-NL" sz="2400" dirty="0">
                <a:latin typeface="Futura Book" pitchFamily="50" charset="0"/>
              </a:rPr>
              <a:t>en maak het examen in Nederlands, Engels, Pools, Hongaars en meer.</a:t>
            </a:r>
          </a:p>
          <a:p>
            <a:pPr marL="0" indent="0">
              <a:buNone/>
            </a:pPr>
            <a:endParaRPr lang="nl-NL" sz="3200" dirty="0">
              <a:latin typeface="Futura Book" pitchFamily="50" charset="0"/>
            </a:endParaRPr>
          </a:p>
          <a:p>
            <a:pPr marL="0" indent="0">
              <a:buNone/>
            </a:pPr>
            <a:endParaRPr lang="nl-NL" sz="3200" dirty="0">
              <a:latin typeface="Futura Book" pitchFamily="50" charset="0"/>
            </a:endParaRPr>
          </a:p>
        </p:txBody>
      </p:sp>
      <p:pic>
        <p:nvPicPr>
          <p:cNvPr id="5" name="Afbeelding 4">
            <a:extLst>
              <a:ext uri="{FF2B5EF4-FFF2-40B4-BE49-F238E27FC236}">
                <a16:creationId xmlns:a16="http://schemas.microsoft.com/office/drawing/2014/main" id="{2BDFC953-3F43-41B7-9ACB-01303FE54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0832" y="4963757"/>
            <a:ext cx="2674446" cy="3778328"/>
          </a:xfrm>
          <a:prstGeom prst="rect">
            <a:avLst/>
          </a:prstGeom>
        </p:spPr>
      </p:pic>
      <p:pic>
        <p:nvPicPr>
          <p:cNvPr id="7" name="Afbeelding 6">
            <a:extLst>
              <a:ext uri="{FF2B5EF4-FFF2-40B4-BE49-F238E27FC236}">
                <a16:creationId xmlns:a16="http://schemas.microsoft.com/office/drawing/2014/main" id="{7D942025-2C87-4D24-8326-6EAFE7417C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331" y="5435600"/>
            <a:ext cx="2217969" cy="1555828"/>
          </a:xfrm>
          <a:prstGeom prst="rect">
            <a:avLst/>
          </a:prstGeom>
        </p:spPr>
      </p:pic>
    </p:spTree>
    <p:extLst>
      <p:ext uri="{BB962C8B-B14F-4D97-AF65-F5344CB8AC3E}">
        <p14:creationId xmlns:p14="http://schemas.microsoft.com/office/powerpoint/2010/main" val="2060110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524000" y="2245809"/>
            <a:ext cx="9144000" cy="1564716"/>
          </a:xfrm>
        </p:spPr>
        <p:txBody>
          <a:bodyPr vert="horz" lIns="91440" tIns="45720" rIns="91440" bIns="45720" rtlCol="0" anchor="b">
            <a:normAutofit/>
          </a:bodyPr>
          <a:lstStyle/>
          <a:p>
            <a:r>
              <a:rPr lang="en-US" sz="4800" b="1" kern="1200" dirty="0">
                <a:solidFill>
                  <a:schemeClr val="tx1"/>
                </a:solidFill>
                <a:latin typeface="Raleway" pitchFamily="2" charset="0"/>
              </a:rPr>
              <a:t>WAAROM SAFETY FIRST?</a:t>
            </a:r>
          </a:p>
        </p:txBody>
      </p:sp>
      <p:sp>
        <p:nvSpPr>
          <p:cNvPr id="17"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Freeform: Shape 20">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23"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114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88FDD9-D534-4412-BCD0-A7D6372BB18B}"/>
              </a:ext>
            </a:extLst>
          </p:cNvPr>
          <p:cNvSpPr>
            <a:spLocks noGrp="1"/>
          </p:cNvSpPr>
          <p:nvPr>
            <p:ph type="title"/>
          </p:nvPr>
        </p:nvSpPr>
        <p:spPr>
          <a:xfrm>
            <a:off x="6426200" y="365125"/>
            <a:ext cx="4927599" cy="5983514"/>
          </a:xfrm>
        </p:spPr>
        <p:txBody>
          <a:bodyPr>
            <a:normAutofit/>
          </a:bodyPr>
          <a:lstStyle/>
          <a:p>
            <a:pPr algn="ctr"/>
            <a:r>
              <a:rPr lang="nl-NL" sz="3600" b="1" dirty="0">
                <a:latin typeface="Raleway" pitchFamily="2" charset="0"/>
              </a:rPr>
              <a:t>Ben jij wel eens bij een ongeval betrokken geweest? </a:t>
            </a:r>
          </a:p>
        </p:txBody>
      </p:sp>
      <p:pic>
        <p:nvPicPr>
          <p:cNvPr id="9" name="Tijdelijke aanduiding voor inhoud 8" descr="Afbeelding met tekst&#10;&#10;Automatisch gegenereerde beschrijving">
            <a:extLst>
              <a:ext uri="{FF2B5EF4-FFF2-40B4-BE49-F238E27FC236}">
                <a16:creationId xmlns:a16="http://schemas.microsoft.com/office/drawing/2014/main" id="{D6117E38-DE35-42EF-B87B-899BBD50790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7880" y="365125"/>
            <a:ext cx="4927599" cy="5983514"/>
          </a:xfrm>
        </p:spPr>
      </p:pic>
    </p:spTree>
    <p:extLst>
      <p:ext uri="{BB962C8B-B14F-4D97-AF65-F5344CB8AC3E}">
        <p14:creationId xmlns:p14="http://schemas.microsoft.com/office/powerpoint/2010/main" val="75802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r>
              <a:rPr lang="nl-NL" sz="3200" b="1" dirty="0">
                <a:latin typeface="Raleway" pitchFamily="2" charset="0"/>
              </a:rPr>
              <a:t>WELKE VEILIGHEIDSMAATREGELEN ZIJN ER?</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407920"/>
            <a:ext cx="9367204" cy="3810000"/>
          </a:xfrm>
        </p:spPr>
        <p:txBody>
          <a:bodyPr anchor="t">
            <a:normAutofit lnSpcReduction="10000"/>
          </a:bodyPr>
          <a:lstStyle/>
          <a:p>
            <a:pPr marL="0" indent="0">
              <a:buNone/>
            </a:pPr>
            <a:r>
              <a:rPr lang="nl-NL" dirty="0">
                <a:latin typeface="Futura Book" pitchFamily="50" charset="0"/>
              </a:rPr>
              <a:t>Er is al aandacht voor veilig werken:</a:t>
            </a:r>
          </a:p>
          <a:p>
            <a:pPr lvl="1"/>
            <a:r>
              <a:rPr lang="nl-NL" sz="2200" dirty="0">
                <a:latin typeface="Futura Book" pitchFamily="50" charset="0"/>
              </a:rPr>
              <a:t>Beleid</a:t>
            </a:r>
          </a:p>
          <a:p>
            <a:pPr lvl="1"/>
            <a:r>
              <a:rPr lang="nl-NL" sz="2200" dirty="0">
                <a:latin typeface="Futura Book" pitchFamily="50" charset="0"/>
              </a:rPr>
              <a:t>Protocollen</a:t>
            </a:r>
          </a:p>
          <a:p>
            <a:pPr lvl="1"/>
            <a:r>
              <a:rPr lang="nl-NL" sz="2200" dirty="0">
                <a:latin typeface="Futura Book" pitchFamily="50" charset="0"/>
              </a:rPr>
              <a:t>Richtlijnen</a:t>
            </a:r>
          </a:p>
          <a:p>
            <a:pPr lvl="1"/>
            <a:r>
              <a:rPr lang="nl-NL" sz="2200" dirty="0">
                <a:latin typeface="Futura Book" pitchFamily="50" charset="0"/>
              </a:rPr>
              <a:t>Voorlichting en training</a:t>
            </a:r>
          </a:p>
          <a:p>
            <a:pPr>
              <a:buFont typeface="Courier New" panose="02070309020205020404" pitchFamily="49" charset="0"/>
              <a:buChar char="o"/>
            </a:pPr>
            <a:endParaRPr lang="nl-NL" dirty="0">
              <a:latin typeface="Futura Book" pitchFamily="50" charset="0"/>
            </a:endParaRPr>
          </a:p>
          <a:p>
            <a:pPr marL="0" indent="0">
              <a:buNone/>
            </a:pPr>
            <a:r>
              <a:rPr lang="nl-NL" dirty="0">
                <a:latin typeface="Futura Book" pitchFamily="50" charset="0"/>
              </a:rPr>
              <a:t>Dus men weet hoe het moet</a:t>
            </a:r>
          </a:p>
          <a:p>
            <a:pPr marL="0" indent="0">
              <a:buNone/>
            </a:pPr>
            <a:r>
              <a:rPr lang="nl-NL" dirty="0">
                <a:latin typeface="Futura Book" pitchFamily="50" charset="0"/>
              </a:rPr>
              <a:t>We zijn er ons van bewust!</a:t>
            </a:r>
          </a:p>
          <a:p>
            <a:pPr marL="0" indent="0">
              <a:buNone/>
            </a:pPr>
            <a:r>
              <a:rPr lang="nl-NL" dirty="0">
                <a:latin typeface="Futura Book" pitchFamily="50" charset="0"/>
              </a:rPr>
              <a:t>Dat werkt in veel gevallen ook goed</a:t>
            </a:r>
          </a:p>
        </p:txBody>
      </p:sp>
    </p:spTree>
    <p:extLst>
      <p:ext uri="{BB962C8B-B14F-4D97-AF65-F5344CB8AC3E}">
        <p14:creationId xmlns:p14="http://schemas.microsoft.com/office/powerpoint/2010/main" val="2753006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0">
            <a:extLst>
              <a:ext uri="{FF2B5EF4-FFF2-40B4-BE49-F238E27FC236}">
                <a16:creationId xmlns:a16="http://schemas.microsoft.com/office/drawing/2014/main" id="{9F7D788E-2C1B-4EF4-8719-12613771F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452"/>
          </a:xfrm>
          <a:prstGeom prst="rect">
            <a:avLst/>
          </a:prstGeom>
          <a:solidFill>
            <a:srgbClr val="4040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el 6">
            <a:extLst>
              <a:ext uri="{FF2B5EF4-FFF2-40B4-BE49-F238E27FC236}">
                <a16:creationId xmlns:a16="http://schemas.microsoft.com/office/drawing/2014/main" id="{348D5EFD-07E8-4F20-8AAE-4A8DA34BCD58}"/>
              </a:ext>
            </a:extLst>
          </p:cNvPr>
          <p:cNvSpPr>
            <a:spLocks noGrp="1"/>
          </p:cNvSpPr>
          <p:nvPr>
            <p:ph type="title"/>
          </p:nvPr>
        </p:nvSpPr>
        <p:spPr>
          <a:xfrm>
            <a:off x="764949" y="3499076"/>
            <a:ext cx="6328621" cy="2779804"/>
          </a:xfrm>
        </p:spPr>
        <p:txBody>
          <a:bodyPr>
            <a:normAutofit/>
          </a:bodyPr>
          <a:lstStyle/>
          <a:p>
            <a:r>
              <a:rPr lang="nl-NL" sz="4800" b="1" cap="all" dirty="0">
                <a:solidFill>
                  <a:schemeClr val="accent4"/>
                </a:solidFill>
                <a:latin typeface="Raleway" pitchFamily="2" charset="0"/>
              </a:rPr>
              <a:t>Wat is er nog meer nodig?</a:t>
            </a:r>
            <a:br>
              <a:rPr lang="nl-NL" dirty="0">
                <a:solidFill>
                  <a:srgbClr val="FFFFFF"/>
                </a:solidFill>
              </a:rPr>
            </a:br>
            <a:endParaRPr lang="nl-NL" dirty="0">
              <a:solidFill>
                <a:srgbClr val="FFFFFF"/>
              </a:solidFill>
            </a:endParaRPr>
          </a:p>
        </p:txBody>
      </p:sp>
      <p:sp>
        <p:nvSpPr>
          <p:cNvPr id="28" name="Freeform: Shape 22">
            <a:extLst>
              <a:ext uri="{FF2B5EF4-FFF2-40B4-BE49-F238E27FC236}">
                <a16:creationId xmlns:a16="http://schemas.microsoft.com/office/drawing/2014/main" id="{7C54E824-C0F4-480B-BC88-689F50C45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199" y="548"/>
            <a:ext cx="4349752" cy="3142889"/>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8DEA6A1-FC5C-4E6E-BBBF-7E472949B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759" y="1421356"/>
            <a:ext cx="4538241" cy="5436644"/>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96AAAC3B-1954-46B7-BBAC-27DFF5B52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9395" y="0"/>
            <a:ext cx="4023360" cy="2980240"/>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jdelijke aanduiding voor inhoud 7">
            <a:extLst>
              <a:ext uri="{FF2B5EF4-FFF2-40B4-BE49-F238E27FC236}">
                <a16:creationId xmlns:a16="http://schemas.microsoft.com/office/drawing/2014/main" id="{8357B4D0-47BB-4600-A792-0E80FABFE4B3}"/>
              </a:ext>
            </a:extLst>
          </p:cNvPr>
          <p:cNvSpPr>
            <a:spLocks noGrp="1"/>
          </p:cNvSpPr>
          <p:nvPr>
            <p:ph sz="half" idx="1"/>
          </p:nvPr>
        </p:nvSpPr>
        <p:spPr>
          <a:xfrm>
            <a:off x="3867665" y="356187"/>
            <a:ext cx="3617992" cy="2275802"/>
          </a:xfrm>
        </p:spPr>
        <p:txBody>
          <a:bodyPr anchor="ctr">
            <a:normAutofit/>
          </a:bodyPr>
          <a:lstStyle/>
          <a:p>
            <a:pPr marL="0" indent="0" algn="ctr">
              <a:buNone/>
            </a:pPr>
            <a:r>
              <a:rPr lang="nl-NL" sz="2400" dirty="0">
                <a:latin typeface="Futura Book" pitchFamily="50" charset="0"/>
              </a:rPr>
              <a:t>Voor 95% bestaat ons handelen uit </a:t>
            </a:r>
            <a:r>
              <a:rPr lang="nl-NL" sz="2400" b="1" dirty="0">
                <a:latin typeface="Futura Book" pitchFamily="50" charset="0"/>
              </a:rPr>
              <a:t>onbewust gedrag </a:t>
            </a:r>
            <a:r>
              <a:rPr lang="nl-NL" sz="2400" dirty="0">
                <a:latin typeface="Futura Book" pitchFamily="50" charset="0"/>
              </a:rPr>
              <a:t>en 5% uit bewust gedrag. </a:t>
            </a:r>
          </a:p>
          <a:p>
            <a:endParaRPr lang="nl-NL" sz="2000" dirty="0"/>
          </a:p>
        </p:txBody>
      </p:sp>
      <p:sp>
        <p:nvSpPr>
          <p:cNvPr id="29" name="Freeform: Shape 28">
            <a:extLst>
              <a:ext uri="{FF2B5EF4-FFF2-40B4-BE49-F238E27FC236}">
                <a16:creationId xmlns:a16="http://schemas.microsoft.com/office/drawing/2014/main" id="{A5AD6500-BB62-4AAC-9D2F-C10DDC90C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6897" y="1584494"/>
            <a:ext cx="4375105" cy="527350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jdelijke aanduiding voor inhoud 8">
            <a:extLst>
              <a:ext uri="{FF2B5EF4-FFF2-40B4-BE49-F238E27FC236}">
                <a16:creationId xmlns:a16="http://schemas.microsoft.com/office/drawing/2014/main" id="{8948DAA1-4B76-47FF-8C7C-990721D6DBC3}"/>
              </a:ext>
            </a:extLst>
          </p:cNvPr>
          <p:cNvSpPr>
            <a:spLocks noGrp="1"/>
          </p:cNvSpPr>
          <p:nvPr>
            <p:ph sz="half" idx="2"/>
          </p:nvPr>
        </p:nvSpPr>
        <p:spPr>
          <a:xfrm>
            <a:off x="8222945" y="2357120"/>
            <a:ext cx="3637816" cy="4287520"/>
          </a:xfrm>
        </p:spPr>
        <p:txBody>
          <a:bodyPr anchor="ctr">
            <a:normAutofit/>
          </a:bodyPr>
          <a:lstStyle/>
          <a:p>
            <a:pPr marL="0" indent="0" algn="ctr">
              <a:buNone/>
            </a:pPr>
            <a:r>
              <a:rPr lang="nl-NL" sz="2400" b="1" cap="all" dirty="0">
                <a:solidFill>
                  <a:schemeClr val="accent4"/>
                </a:solidFill>
                <a:latin typeface="Raleway" pitchFamily="2" charset="0"/>
              </a:rPr>
              <a:t>Onveilig gedrag en onbewust gedrag</a:t>
            </a:r>
          </a:p>
          <a:p>
            <a:pPr marL="0" indent="0">
              <a:buNone/>
            </a:pPr>
            <a:r>
              <a:rPr lang="nl-NL" sz="1600" dirty="0">
                <a:latin typeface="Futura Book" pitchFamily="50" charset="0"/>
              </a:rPr>
              <a:t>Onveilig gedrag wordt vaak vertoont bij onderstaande situaties:</a:t>
            </a:r>
          </a:p>
          <a:p>
            <a:pPr marL="285750" indent="-285750">
              <a:buFont typeface="Arial" panose="020B0604020202020204" pitchFamily="34" charset="0"/>
              <a:buChar char="•"/>
            </a:pPr>
            <a:endParaRPr lang="nl-NL" sz="1600" dirty="0">
              <a:latin typeface="Futura Book" pitchFamily="50" charset="0"/>
            </a:endParaRPr>
          </a:p>
          <a:p>
            <a:pPr marL="628650" lvl="1" indent="-285750"/>
            <a:r>
              <a:rPr lang="nl-NL" sz="1600" dirty="0">
                <a:latin typeface="Futura Book" pitchFamily="50" charset="0"/>
              </a:rPr>
              <a:t>Inschatten risico’s</a:t>
            </a:r>
          </a:p>
          <a:p>
            <a:pPr marL="628650" lvl="1" indent="-285750">
              <a:buFont typeface="Arial" panose="020B0604020202020204" pitchFamily="34" charset="0"/>
              <a:buChar char="•"/>
            </a:pPr>
            <a:r>
              <a:rPr lang="nl-NL" sz="1600" dirty="0">
                <a:latin typeface="Futura Book" pitchFamily="50" charset="0"/>
              </a:rPr>
              <a:t>Routines </a:t>
            </a:r>
          </a:p>
          <a:p>
            <a:pPr marL="628650" lvl="1" indent="-285750">
              <a:buFont typeface="Arial" panose="020B0604020202020204" pitchFamily="34" charset="0"/>
              <a:buChar char="•"/>
            </a:pPr>
            <a:r>
              <a:rPr lang="nl-NL" sz="1600" dirty="0">
                <a:latin typeface="Futura Book" pitchFamily="50" charset="0"/>
              </a:rPr>
              <a:t>Tijd winnen</a:t>
            </a:r>
          </a:p>
          <a:p>
            <a:pPr marL="628650" lvl="1" indent="-285750">
              <a:buFont typeface="Arial" panose="020B0604020202020204" pitchFamily="34" charset="0"/>
              <a:buChar char="•"/>
            </a:pPr>
            <a:r>
              <a:rPr lang="nl-NL" sz="1600" dirty="0">
                <a:latin typeface="Futura Book" pitchFamily="50" charset="0"/>
              </a:rPr>
              <a:t>Sociale omgeving </a:t>
            </a:r>
          </a:p>
          <a:p>
            <a:pPr marL="628650" lvl="1" indent="-285750">
              <a:buFont typeface="Arial" panose="020B0604020202020204" pitchFamily="34" charset="0"/>
              <a:buChar char="•"/>
            </a:pPr>
            <a:r>
              <a:rPr lang="nl-NL" sz="1600" dirty="0">
                <a:latin typeface="Futura Book" pitchFamily="50" charset="0"/>
              </a:rPr>
              <a:t>Opgelegde verandering </a:t>
            </a:r>
          </a:p>
          <a:p>
            <a:pPr marL="628650" lvl="1" indent="-285750">
              <a:buFont typeface="Arial" panose="020B0604020202020204" pitchFamily="34" charset="0"/>
              <a:buChar char="•"/>
            </a:pPr>
            <a:r>
              <a:rPr lang="nl-NL" sz="1600" dirty="0">
                <a:latin typeface="Futura Book" pitchFamily="50" charset="0"/>
              </a:rPr>
              <a:t>Werkomgeving </a:t>
            </a:r>
          </a:p>
        </p:txBody>
      </p:sp>
    </p:spTree>
    <p:extLst>
      <p:ext uri="{BB962C8B-B14F-4D97-AF65-F5344CB8AC3E}">
        <p14:creationId xmlns:p14="http://schemas.microsoft.com/office/powerpoint/2010/main" val="2258433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r>
              <a:rPr lang="nl-NL" sz="3200" b="1" cap="all" dirty="0">
                <a:latin typeface="Raleway" pitchFamily="2" charset="0"/>
              </a:rPr>
              <a:t>Inschatten van risico’s</a:t>
            </a:r>
            <a:endParaRPr lang="nl-NL" sz="3700" b="1" cap="all" dirty="0">
              <a:latin typeface="Raleway" pitchFamily="2" charset="0"/>
            </a:endParaRP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077416"/>
            <a:ext cx="9367204" cy="3408982"/>
          </a:xfrm>
        </p:spPr>
        <p:txBody>
          <a:bodyPr anchor="t">
            <a:normAutofit/>
          </a:bodyPr>
          <a:lstStyle/>
          <a:p>
            <a:pPr marL="0" lvl="0" indent="0">
              <a:buNone/>
            </a:pPr>
            <a:r>
              <a:rPr lang="nl-NL" dirty="0">
                <a:latin typeface="Futura Book" pitchFamily="50" charset="0"/>
              </a:rPr>
              <a:t>Inschattingsvermogen:</a:t>
            </a:r>
          </a:p>
          <a:p>
            <a:pPr marL="0" lvl="0" indent="0">
              <a:buNone/>
            </a:pPr>
            <a:endParaRPr lang="nl-NL" dirty="0">
              <a:latin typeface="Futura Book" pitchFamily="50" charset="0"/>
            </a:endParaRPr>
          </a:p>
          <a:p>
            <a:pPr lvl="0"/>
            <a:r>
              <a:rPr lang="nl-NL" dirty="0">
                <a:latin typeface="Futura Book" pitchFamily="50" charset="0"/>
              </a:rPr>
              <a:t>Wat zijn de gevlogen?</a:t>
            </a:r>
          </a:p>
          <a:p>
            <a:pPr lvl="0"/>
            <a:r>
              <a:rPr lang="nl-NL" dirty="0">
                <a:latin typeface="Futura Book" pitchFamily="50" charset="0"/>
              </a:rPr>
              <a:t>Wat is het gevolg nu en wat is het gevolg voor de toekomst?</a:t>
            </a:r>
          </a:p>
          <a:p>
            <a:pPr lvl="0"/>
            <a:r>
              <a:rPr lang="nl-NL" dirty="0">
                <a:latin typeface="Futura Book" pitchFamily="50" charset="0"/>
              </a:rPr>
              <a:t>Zijn de gevolgen zeker of onzeker?</a:t>
            </a:r>
          </a:p>
        </p:txBody>
      </p:sp>
      <p:sp>
        <p:nvSpPr>
          <p:cNvPr id="4" name="Ovaal 3">
            <a:extLst>
              <a:ext uri="{FF2B5EF4-FFF2-40B4-BE49-F238E27FC236}">
                <a16:creationId xmlns:a16="http://schemas.microsoft.com/office/drawing/2014/main" id="{60C78D69-400D-4A6B-82EE-9AA6FE473AE5}"/>
              </a:ext>
            </a:extLst>
          </p:cNvPr>
          <p:cNvSpPr/>
          <p:nvPr/>
        </p:nvSpPr>
        <p:spPr>
          <a:xfrm>
            <a:off x="8773297" y="5004485"/>
            <a:ext cx="2743200" cy="14272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Gelijkbenige driehoek 4">
            <a:extLst>
              <a:ext uri="{FF2B5EF4-FFF2-40B4-BE49-F238E27FC236}">
                <a16:creationId xmlns:a16="http://schemas.microsoft.com/office/drawing/2014/main" id="{05E6F13C-D961-4AB9-BDF4-FE52D35A1D35}"/>
              </a:ext>
            </a:extLst>
          </p:cNvPr>
          <p:cNvSpPr/>
          <p:nvPr/>
        </p:nvSpPr>
        <p:spPr>
          <a:xfrm rot="9752673">
            <a:off x="10354082" y="5769357"/>
            <a:ext cx="909059" cy="9045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4F9C6962-174D-4DA5-9803-BB49B88887C7}"/>
              </a:ext>
            </a:extLst>
          </p:cNvPr>
          <p:cNvSpPr txBox="1"/>
          <p:nvPr/>
        </p:nvSpPr>
        <p:spPr>
          <a:xfrm>
            <a:off x="9075115" y="5395516"/>
            <a:ext cx="2051222" cy="646331"/>
          </a:xfrm>
          <a:prstGeom prst="rect">
            <a:avLst/>
          </a:prstGeom>
          <a:noFill/>
        </p:spPr>
        <p:txBody>
          <a:bodyPr wrap="square" rtlCol="0">
            <a:spAutoFit/>
          </a:bodyPr>
          <a:lstStyle/>
          <a:p>
            <a:pPr algn="ctr"/>
            <a:r>
              <a:rPr lang="nl-NL" i="1" dirty="0">
                <a:latin typeface="Futura Book" pitchFamily="50" charset="0"/>
              </a:rPr>
              <a:t>“Ja maar dat doe ik altijd zo…”</a:t>
            </a:r>
          </a:p>
        </p:txBody>
      </p:sp>
      <p:sp>
        <p:nvSpPr>
          <p:cNvPr id="11" name="Ovaal 10">
            <a:extLst>
              <a:ext uri="{FF2B5EF4-FFF2-40B4-BE49-F238E27FC236}">
                <a16:creationId xmlns:a16="http://schemas.microsoft.com/office/drawing/2014/main" id="{DD5B69BF-2E6A-4F3D-9BD8-D8ABBFE7F856}"/>
              </a:ext>
            </a:extLst>
          </p:cNvPr>
          <p:cNvSpPr/>
          <p:nvPr/>
        </p:nvSpPr>
        <p:spPr>
          <a:xfrm>
            <a:off x="388597" y="5163865"/>
            <a:ext cx="2743200" cy="14272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Gelijkbenige driehoek 12">
            <a:extLst>
              <a:ext uri="{FF2B5EF4-FFF2-40B4-BE49-F238E27FC236}">
                <a16:creationId xmlns:a16="http://schemas.microsoft.com/office/drawing/2014/main" id="{6DE38986-E0B4-4E03-A882-E561E113E7D1}"/>
              </a:ext>
            </a:extLst>
          </p:cNvPr>
          <p:cNvSpPr/>
          <p:nvPr/>
        </p:nvSpPr>
        <p:spPr>
          <a:xfrm rot="13539180">
            <a:off x="482123" y="5833700"/>
            <a:ext cx="909059" cy="9045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a:extLst>
              <a:ext uri="{FF2B5EF4-FFF2-40B4-BE49-F238E27FC236}">
                <a16:creationId xmlns:a16="http://schemas.microsoft.com/office/drawing/2014/main" id="{78CDA7FF-91D5-48A9-B6C4-8E0D19DC3196}"/>
              </a:ext>
            </a:extLst>
          </p:cNvPr>
          <p:cNvSpPr txBox="1"/>
          <p:nvPr/>
        </p:nvSpPr>
        <p:spPr>
          <a:xfrm>
            <a:off x="690415" y="5431326"/>
            <a:ext cx="2051223" cy="923330"/>
          </a:xfrm>
          <a:prstGeom prst="rect">
            <a:avLst/>
          </a:prstGeom>
          <a:noFill/>
        </p:spPr>
        <p:txBody>
          <a:bodyPr wrap="square" rtlCol="0">
            <a:spAutoFit/>
          </a:bodyPr>
          <a:lstStyle/>
          <a:p>
            <a:pPr algn="ctr"/>
            <a:r>
              <a:rPr lang="nl-NL" i="1" dirty="0">
                <a:latin typeface="Futura Book" pitchFamily="50" charset="0"/>
              </a:rPr>
              <a:t>“Daar hebben we geen tijd voor hoor..”</a:t>
            </a:r>
          </a:p>
        </p:txBody>
      </p:sp>
    </p:spTree>
    <p:extLst>
      <p:ext uri="{BB962C8B-B14F-4D97-AF65-F5344CB8AC3E}">
        <p14:creationId xmlns:p14="http://schemas.microsoft.com/office/powerpoint/2010/main" val="4283014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524000" y="2245809"/>
            <a:ext cx="9144000" cy="1564716"/>
          </a:xfrm>
        </p:spPr>
        <p:txBody>
          <a:bodyPr vert="horz" lIns="91440" tIns="45720" rIns="91440" bIns="45720" rtlCol="0" anchor="b">
            <a:normAutofit/>
          </a:bodyPr>
          <a:lstStyle/>
          <a:p>
            <a:r>
              <a:rPr lang="en-US" sz="4800" b="1" kern="1200" dirty="0">
                <a:solidFill>
                  <a:schemeClr val="tx1"/>
                </a:solidFill>
                <a:latin typeface="Raleway" pitchFamily="2" charset="0"/>
              </a:rPr>
              <a:t>OPLOSSING:</a:t>
            </a:r>
          </a:p>
        </p:txBody>
      </p:sp>
      <p:sp>
        <p:nvSpPr>
          <p:cNvPr id="7"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3"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4476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808-8678-4EFD-B685-3E2EFBE0D573}"/>
              </a:ext>
            </a:extLst>
          </p:cNvPr>
          <p:cNvSpPr>
            <a:spLocks noGrp="1"/>
          </p:cNvSpPr>
          <p:nvPr>
            <p:ph type="title"/>
          </p:nvPr>
        </p:nvSpPr>
        <p:spPr>
          <a:xfrm>
            <a:off x="1653363" y="365760"/>
            <a:ext cx="9367203" cy="1188720"/>
          </a:xfrm>
        </p:spPr>
        <p:txBody>
          <a:bodyPr>
            <a:normAutofit/>
          </a:bodyPr>
          <a:lstStyle/>
          <a:p>
            <a:r>
              <a:rPr lang="nl-NL" b="1" cap="all" dirty="0">
                <a:latin typeface="Raleway" pitchFamily="2" charset="0"/>
              </a:rPr>
              <a:t>OPLOSSING:</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2E111620-5CDB-4C9D-B3D9-5A330976A052}"/>
              </a:ext>
            </a:extLst>
          </p:cNvPr>
          <p:cNvSpPr>
            <a:spLocks noGrp="1"/>
          </p:cNvSpPr>
          <p:nvPr>
            <p:ph idx="1"/>
          </p:nvPr>
        </p:nvSpPr>
        <p:spPr>
          <a:xfrm>
            <a:off x="1653363" y="2397210"/>
            <a:ext cx="9367204" cy="3820709"/>
          </a:xfrm>
        </p:spPr>
        <p:txBody>
          <a:bodyPr anchor="t">
            <a:normAutofit/>
          </a:bodyPr>
          <a:lstStyle/>
          <a:p>
            <a:pPr marL="742950" lvl="0" indent="-742950">
              <a:buAutoNum type="arabicPeriod"/>
            </a:pPr>
            <a:r>
              <a:rPr lang="nl-NL" dirty="0">
                <a:latin typeface="Futura Book" pitchFamily="50" charset="0"/>
              </a:rPr>
              <a:t>Wees je bewust van de gevolgen van onveilig werken</a:t>
            </a:r>
          </a:p>
          <a:p>
            <a:pPr marL="742950" lvl="0" indent="-742950">
              <a:buAutoNum type="arabicPeriod"/>
            </a:pPr>
            <a:r>
              <a:rPr lang="nl-NL" dirty="0">
                <a:latin typeface="Futura Book" pitchFamily="50" charset="0"/>
              </a:rPr>
              <a:t>Neem zelf de regie als het gaat om veilig werken, ook richting je collega’s</a:t>
            </a:r>
          </a:p>
          <a:p>
            <a:pPr marL="742950" lvl="0" indent="-742950">
              <a:buAutoNum type="arabicPeriod"/>
            </a:pPr>
            <a:r>
              <a:rPr lang="nl-NL" dirty="0">
                <a:latin typeface="Futura Book" pitchFamily="50" charset="0"/>
              </a:rPr>
              <a:t>Weet wat je moet doen om veilig te werken</a:t>
            </a:r>
          </a:p>
          <a:p>
            <a:pPr marL="742950" lvl="0" indent="-742950">
              <a:buAutoNum type="arabicPeriod"/>
            </a:pPr>
            <a:r>
              <a:rPr lang="nl-NL" dirty="0">
                <a:latin typeface="Futura Book" pitchFamily="50" charset="0"/>
              </a:rPr>
              <a:t>Wat zijn de resultaten van gedrag (consequenties)</a:t>
            </a:r>
          </a:p>
        </p:txBody>
      </p:sp>
    </p:spTree>
    <p:extLst>
      <p:ext uri="{BB962C8B-B14F-4D97-AF65-F5344CB8AC3E}">
        <p14:creationId xmlns:p14="http://schemas.microsoft.com/office/powerpoint/2010/main" val="3047682894"/>
      </p:ext>
    </p:extLst>
  </p:cSld>
  <p:clrMapOvr>
    <a:masterClrMapping/>
  </p:clrMapOvr>
</p:sld>
</file>

<file path=ppt/theme/theme1.xml><?xml version="1.0" encoding="utf-8"?>
<a:theme xmlns:a="http://schemas.openxmlformats.org/drawingml/2006/main" name="Kantoorthema">
  <a:themeElements>
    <a:clrScheme name="Rood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379</TotalTime>
  <Words>1418</Words>
  <Application>Microsoft Office PowerPoint</Application>
  <PresentationFormat>Breedbeeld</PresentationFormat>
  <Paragraphs>166</Paragraphs>
  <Slides>20</Slides>
  <Notes>17</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20</vt:i4>
      </vt:variant>
    </vt:vector>
  </HeadingPairs>
  <TitlesOfParts>
    <vt:vector size="29" baseType="lpstr">
      <vt:lpstr>Arial</vt:lpstr>
      <vt:lpstr>Calibri</vt:lpstr>
      <vt:lpstr>Calibri Light</vt:lpstr>
      <vt:lpstr>Courier New</vt:lpstr>
      <vt:lpstr>Futura Book</vt:lpstr>
      <vt:lpstr>Raleway</vt:lpstr>
      <vt:lpstr>Raleway ExtraBold</vt:lpstr>
      <vt:lpstr>Raleway Medium</vt:lpstr>
      <vt:lpstr>Kantoorthema</vt:lpstr>
      <vt:lpstr>SAFETY FIRST</vt:lpstr>
      <vt:lpstr>WAAROM SAFETY FIRST?</vt:lpstr>
      <vt:lpstr>WAAROM SAFETY FIRST?</vt:lpstr>
      <vt:lpstr>Ben jij wel eens bij een ongeval betrokken geweest? </vt:lpstr>
      <vt:lpstr>WELKE VEILIGHEIDSMAATREGELEN ZIJN ER?</vt:lpstr>
      <vt:lpstr>Wat is er nog meer nodig? </vt:lpstr>
      <vt:lpstr>Inschatten van risico’s</vt:lpstr>
      <vt:lpstr>OPLOSSING:</vt:lpstr>
      <vt:lpstr>OPLOSSING:</vt:lpstr>
      <vt:lpstr>1. Wees je bewust van de gevolgen van onveilig werken</vt:lpstr>
      <vt:lpstr>2. Stuur op veilig werken, ook richting je collega’s </vt:lpstr>
      <vt:lpstr>3. Weet wat je moet doen om veilig te werken</vt:lpstr>
      <vt:lpstr>4. Wat zijn de resultaten van gedrag (consequenties)</vt:lpstr>
      <vt:lpstr>VOORBEELD SITUATIES</vt:lpstr>
      <vt:lpstr>1. Wat en hoe zou jij dit doen? </vt:lpstr>
      <vt:lpstr>2. Wat en hoe zou jij dit doen? </vt:lpstr>
      <vt:lpstr>3. Wat en hoe zou jij dit doen? </vt:lpstr>
      <vt:lpstr>4. Wat en hoe zou jij dit doen? </vt:lpstr>
      <vt:lpstr>Conclusie</vt:lpstr>
      <vt:lpstr>Basisregels (principes) Veiligheid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FIRST</dc:title>
  <dc:creator>Ires Veerman</dc:creator>
  <cp:lastModifiedBy>Ires Veerman</cp:lastModifiedBy>
  <cp:revision>1</cp:revision>
  <dcterms:created xsi:type="dcterms:W3CDTF">2021-08-12T07:42:13Z</dcterms:created>
  <dcterms:modified xsi:type="dcterms:W3CDTF">2021-08-26T07:25:15Z</dcterms:modified>
</cp:coreProperties>
</file>